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notesSlides/notesSlide1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4.xml" ContentType="application/vnd.openxmlformats-officedocument.drawingml.chartshape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6" r:id="rId5"/>
    <p:sldId id="276" r:id="rId6"/>
    <p:sldId id="290" r:id="rId7"/>
    <p:sldId id="277" r:id="rId8"/>
    <p:sldId id="278" r:id="rId9"/>
    <p:sldId id="309" r:id="rId10"/>
    <p:sldId id="282" r:id="rId11"/>
    <p:sldId id="293" r:id="rId12"/>
    <p:sldId id="294" r:id="rId13"/>
    <p:sldId id="297" r:id="rId14"/>
    <p:sldId id="296" r:id="rId15"/>
    <p:sldId id="279" r:id="rId16"/>
    <p:sldId id="298" r:id="rId17"/>
    <p:sldId id="299" r:id="rId18"/>
    <p:sldId id="301" r:id="rId19"/>
    <p:sldId id="300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10" r:id="rId28"/>
    <p:sldId id="28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2F1340F1-07C3-4637-BFA1-DF424EA63430}">
          <p14:sldIdLst>
            <p14:sldId id="256"/>
          </p14:sldIdLst>
        </p14:section>
        <p14:section name=" Table of contents" id="{9908255C-FADE-4B3F-9484-231D58BCC0EA}">
          <p14:sldIdLst>
            <p14:sldId id="276"/>
          </p14:sldIdLst>
        </p14:section>
        <p14:section name="Overview" id="{8497B3A7-0AC5-4288-95DA-69F03D4522D5}">
          <p14:sldIdLst>
            <p14:sldId id="290"/>
            <p14:sldId id="277"/>
            <p14:sldId id="278"/>
          </p14:sldIdLst>
        </p14:section>
        <p14:section name="Stats" id="{2AA55F52-01A2-4CB8-85A9-D017902622C7}">
          <p14:sldIdLst>
            <p14:sldId id="309"/>
          </p14:sldIdLst>
        </p14:section>
        <p14:section name="Graphical represntation" id="{58E31084-39FA-4501-BF83-B8025C03A13F}">
          <p14:sldIdLst>
            <p14:sldId id="282"/>
            <p14:sldId id="293"/>
            <p14:sldId id="294"/>
            <p14:sldId id="297"/>
            <p14:sldId id="296"/>
            <p14:sldId id="279"/>
            <p14:sldId id="298"/>
            <p14:sldId id="299"/>
            <p14:sldId id="301"/>
            <p14:sldId id="300"/>
            <p14:sldId id="302"/>
          </p14:sldIdLst>
        </p14:section>
        <p14:section name="Top 10" id="{A87CAB92-D8AE-47BC-93D3-5690D13461A7}">
          <p14:sldIdLst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Conclusion" id="{C4AC6E09-AFAC-40A5-8543-40DA59F071F0}">
          <p14:sldIdLst>
            <p14:sldId id="310"/>
          </p14:sldIdLst>
        </p14:section>
        <p14:section name="Last slide" id="{ACBD7287-2E85-418A-B27D-39B9498437A0}">
          <p14:sldIdLst>
            <p14:sldId id="2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1BE4"/>
    <a:srgbClr val="95928C"/>
    <a:srgbClr val="D9F852"/>
    <a:srgbClr val="000000"/>
    <a:srgbClr val="EFFFFF"/>
    <a:srgbClr val="3F434F"/>
    <a:srgbClr val="88909B"/>
    <a:srgbClr val="6174EA"/>
    <a:srgbClr val="577EB5"/>
    <a:srgbClr val="A6A4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56" autoAdjust="0"/>
  </p:normalViewPr>
  <p:slideViewPr>
    <p:cSldViewPr snapToGrid="0" showGuides="1">
      <p:cViewPr varScale="1">
        <p:scale>
          <a:sx n="87" d="100"/>
          <a:sy n="87" d="100"/>
        </p:scale>
        <p:origin x="360" y="67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outlineViewPr>
    <p:cViewPr>
      <p:scale>
        <a:sx n="33" d="100"/>
        <a:sy n="33" d="100"/>
      </p:scale>
      <p:origin x="0" y="-1699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59086552"/>
        <c:axId val="659085568"/>
      </c:lineChart>
      <c:catAx>
        <c:axId val="6590865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59085568"/>
        <c:crosses val="autoZero"/>
        <c:auto val="1"/>
        <c:lblAlgn val="ctr"/>
        <c:lblOffset val="100"/>
        <c:noMultiLvlLbl val="0"/>
      </c:catAx>
      <c:valAx>
        <c:axId val="659085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08655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59086552"/>
        <c:axId val="659085568"/>
      </c:lineChart>
      <c:catAx>
        <c:axId val="6590865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59085568"/>
        <c:crosses val="autoZero"/>
        <c:auto val="1"/>
        <c:lblAlgn val="ctr"/>
        <c:lblOffset val="100"/>
        <c:noMultiLvlLbl val="0"/>
      </c:catAx>
      <c:valAx>
        <c:axId val="659085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08655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59086552"/>
        <c:axId val="659085568"/>
      </c:lineChart>
      <c:catAx>
        <c:axId val="6590865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59085568"/>
        <c:crosses val="autoZero"/>
        <c:auto val="1"/>
        <c:lblAlgn val="ctr"/>
        <c:lblOffset val="100"/>
        <c:noMultiLvlLbl val="0"/>
      </c:catAx>
      <c:valAx>
        <c:axId val="659085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08655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59086552"/>
        <c:axId val="659085568"/>
      </c:lineChart>
      <c:catAx>
        <c:axId val="6590865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59085568"/>
        <c:crosses val="autoZero"/>
        <c:auto val="1"/>
        <c:lblAlgn val="ctr"/>
        <c:lblOffset val="100"/>
        <c:noMultiLvlLbl val="0"/>
      </c:catAx>
      <c:valAx>
        <c:axId val="659085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08655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drawing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rawing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drawing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0.48056</cdr:x>
      <cdr:y>1</cdr:y>
    </cdr:to>
    <cdr:pic>
      <cdr:nvPicPr>
        <cdr:cNvPr id="7" name="Picture 6">
          <a:extLst xmlns:a="http://schemas.openxmlformats.org/drawingml/2006/main">
            <a:ext uri="{FF2B5EF4-FFF2-40B4-BE49-F238E27FC236}">
              <a16:creationId xmlns:a16="http://schemas.microsoft.com/office/drawing/2014/main" id="{CD515493-5000-261C-D6B0-B0EFCA692223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-654050" y="-1075266"/>
          <a:ext cx="5230378" cy="3344334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0.47059</cdr:x>
      <cdr:y>0</cdr:y>
    </cdr:from>
    <cdr:to>
      <cdr:x>0.98308</cdr:x>
      <cdr:y>1</cdr:y>
    </cdr:to>
    <cdr:pic>
      <cdr:nvPicPr>
        <cdr:cNvPr id="9" name="Picture 8">
          <a:extLst xmlns:a="http://schemas.openxmlformats.org/drawingml/2006/main">
            <a:ext uri="{FF2B5EF4-FFF2-40B4-BE49-F238E27FC236}">
              <a16:creationId xmlns:a16="http://schemas.microsoft.com/office/drawing/2014/main" id="{96BBBCBD-9741-C401-9B24-55F9DC1CBEF4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5121894" y="0"/>
          <a:ext cx="5577851" cy="3344334"/>
        </a:xfrm>
        <a:prstGeom xmlns:a="http://schemas.openxmlformats.org/drawingml/2006/main" prst="rect">
          <a:avLst/>
        </a:prstGeom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0.4772</cdr:x>
      <cdr:y>1</cdr:y>
    </cdr:to>
    <cdr:pic>
      <cdr:nvPicPr>
        <cdr:cNvPr id="3" name="Picture 2">
          <a:extLst xmlns:a="http://schemas.openxmlformats.org/drawingml/2006/main">
            <a:ext uri="{FF2B5EF4-FFF2-40B4-BE49-F238E27FC236}">
              <a16:creationId xmlns:a16="http://schemas.microsoft.com/office/drawing/2014/main" id="{870676AD-6718-0A36-C812-5381C61D7F8D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5193802" cy="3995936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0.53052</cdr:x>
      <cdr:y>0</cdr:y>
    </cdr:from>
    <cdr:to>
      <cdr:x>0.99008</cdr:x>
      <cdr:y>1</cdr:y>
    </cdr:to>
    <cdr:pic>
      <cdr:nvPicPr>
        <cdr:cNvPr id="5" name="Picture 4">
          <a:extLst xmlns:a="http://schemas.openxmlformats.org/drawingml/2006/main">
            <a:ext uri="{FF2B5EF4-FFF2-40B4-BE49-F238E27FC236}">
              <a16:creationId xmlns:a16="http://schemas.microsoft.com/office/drawing/2014/main" id="{1AB610BA-3CDC-39AB-762E-B81BA203D3D7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5774167" y="-1075266"/>
          <a:ext cx="5001778" cy="3344334"/>
        </a:xfrm>
        <a:prstGeom xmlns:a="http://schemas.openxmlformats.org/drawingml/2006/main" prst="rect">
          <a:avLst/>
        </a:prstGeom>
      </cdr:spPr>
    </cdr:pic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0.48985</cdr:x>
      <cdr:y>1</cdr:y>
    </cdr:to>
    <cdr:pic>
      <cdr:nvPicPr>
        <cdr:cNvPr id="9" name="Picture 8">
          <a:extLst xmlns:a="http://schemas.openxmlformats.org/drawingml/2006/main">
            <a:ext uri="{FF2B5EF4-FFF2-40B4-BE49-F238E27FC236}">
              <a16:creationId xmlns:a16="http://schemas.microsoft.com/office/drawing/2014/main" id="{8C1DA9A0-EB4D-4B1F-7D59-9C62C298E30F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5441949" cy="3344334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0.48985</cdr:x>
      <cdr:y>0</cdr:y>
    </cdr:from>
    <cdr:to>
      <cdr:x>0.9597</cdr:x>
      <cdr:y>1</cdr:y>
    </cdr:to>
    <cdr:pic>
      <cdr:nvPicPr>
        <cdr:cNvPr id="11" name="Picture 10">
          <a:extLst xmlns:a="http://schemas.openxmlformats.org/drawingml/2006/main">
            <a:ext uri="{FF2B5EF4-FFF2-40B4-BE49-F238E27FC236}">
              <a16:creationId xmlns:a16="http://schemas.microsoft.com/office/drawing/2014/main" id="{BE4FE5F7-8EC9-A288-7DCA-ACAC07DF7830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5441951" y="0"/>
          <a:ext cx="5219695" cy="3344334"/>
        </a:xfrm>
        <a:prstGeom xmlns:a="http://schemas.openxmlformats.org/drawingml/2006/main" prst="rect">
          <a:avLst/>
        </a:prstGeom>
      </cdr:spPr>
    </cdr:pic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0.47904</cdr:x>
      <cdr:y>1</cdr:y>
    </cdr:to>
    <cdr:pic>
      <cdr:nvPicPr>
        <cdr:cNvPr id="3" name="Picture 2">
          <a:extLst xmlns:a="http://schemas.openxmlformats.org/drawingml/2006/main">
            <a:ext uri="{FF2B5EF4-FFF2-40B4-BE49-F238E27FC236}">
              <a16:creationId xmlns:a16="http://schemas.microsoft.com/office/drawing/2014/main" id="{4239BA81-38BC-8026-32CC-2438C4333259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5321819" cy="4059944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0.48985</cdr:x>
      <cdr:y>0</cdr:y>
    </cdr:from>
    <cdr:to>
      <cdr:x>0.9442</cdr:x>
      <cdr:y>1</cdr:y>
    </cdr:to>
    <cdr:pic>
      <cdr:nvPicPr>
        <cdr:cNvPr id="5" name="Picture 4">
          <a:extLst xmlns:a="http://schemas.openxmlformats.org/drawingml/2006/main">
            <a:ext uri="{FF2B5EF4-FFF2-40B4-BE49-F238E27FC236}">
              <a16:creationId xmlns:a16="http://schemas.microsoft.com/office/drawing/2014/main" id="{7EB970B2-C648-E0DD-C72E-8279E46DE191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5441951" y="-1075266"/>
          <a:ext cx="5047498" cy="3344334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65D3EB-CBDD-4100-83B7-3BFE0A8F41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B4595-A79D-4567-9FE1-DCF31A42B3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C0719-993D-42E1-80ED-8F01056F36C2}" type="datetimeFigureOut">
              <a:rPr lang="en-US" smtClean="0"/>
              <a:t>1/5/2026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E452F-E862-4273-987C-980229E532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E394C-9AD7-48EA-AB0F-18032A3E09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421AD-3AC0-48CB-8727-BB447FD226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59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3BC9C-6C58-464F-B94E-FD73C5FB016E}" type="datetimeFigureOut">
              <a:rPr lang="en-US" smtClean="0"/>
              <a:t>1/5/2026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0DC36-8EFA-4378-9855-E019C55AC4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527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315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875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546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4291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8694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9326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3204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0767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9644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419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654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168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2424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430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3445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3866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91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812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471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151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177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625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05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664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1/5/2026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1/5/2026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1/5/2026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1/5/2026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1/5/2026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1/5/2026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1/5/2026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1/5/2026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1/5/2026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1/5/2026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1/5/2026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A1498-92C7-4E4B-8045-C9195F453964}" type="datetimeFigureOut">
              <a:rPr lang="en-US" smtClean="0"/>
              <a:t>1/5/2026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png"/><Relationship Id="rId15" Type="http://schemas.openxmlformats.org/officeDocument/2006/relationships/image" Target="../media/image44.gif"/><Relationship Id="rId10" Type="http://schemas.openxmlformats.org/officeDocument/2006/relationships/image" Target="../media/image39.png"/><Relationship Id="rId4" Type="http://schemas.openxmlformats.org/officeDocument/2006/relationships/image" Target="../media/image33.svg"/><Relationship Id="rId9" Type="http://schemas.openxmlformats.org/officeDocument/2006/relationships/image" Target="../media/image38.svg"/><Relationship Id="rId1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13" Type="http://schemas.openxmlformats.org/officeDocument/2006/relationships/image" Target="../media/image6.svg"/><Relationship Id="rId3" Type="http://schemas.openxmlformats.org/officeDocument/2006/relationships/slide" Target="slide5.xml"/><Relationship Id="rId7" Type="http://schemas.openxmlformats.org/officeDocument/2006/relationships/slide" Target="slide6.xm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11" Type="http://schemas.openxmlformats.org/officeDocument/2006/relationships/image" Target="../media/image4.svg"/><Relationship Id="rId5" Type="http://schemas.openxmlformats.org/officeDocument/2006/relationships/slide" Target="slide24.xml"/><Relationship Id="rId10" Type="http://schemas.openxmlformats.org/officeDocument/2006/relationships/image" Target="../media/image3.png"/><Relationship Id="rId4" Type="http://schemas.openxmlformats.org/officeDocument/2006/relationships/slide" Target="slide7.xml"/><Relationship Id="rId9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nder289386/cars-german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3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3B004A7-609A-9B80-341B-EEAD722C1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3" y="-1181100"/>
            <a:ext cx="12201525" cy="8295522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655" y="4854763"/>
            <a:ext cx="9520517" cy="2560701"/>
          </a:xfrm>
        </p:spPr>
        <p:txBody>
          <a:bodyPr wrap="square" lIns="0" tIns="0" rIns="0" bIns="0" anchor="t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b="1" dirty="0">
                <a:solidFill>
                  <a:srgbClr val="D9F852"/>
                </a:solidFill>
                <a:latin typeface="Helvetica" pitchFamily="2" charset="0"/>
              </a:rPr>
              <a:t>German cars data Analysis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800" dirty="0">
                <a:latin typeface="Helvetica" pitchFamily="2" charset="0"/>
              </a:rPr>
              <a:t>by </a:t>
            </a:r>
            <a:r>
              <a:rPr lang="en-US" sz="2800" dirty="0" err="1">
                <a:latin typeface="Helvetica" pitchFamily="2" charset="0"/>
              </a:rPr>
              <a:t>Ashlesha</a:t>
            </a:r>
            <a:r>
              <a:rPr lang="en-US" sz="2800" dirty="0">
                <a:latin typeface="Helvetica" pitchFamily="2" charset="0"/>
              </a:rPr>
              <a:t> Gautam</a:t>
            </a:r>
            <a:br>
              <a:rPr lang="en-US" dirty="0">
                <a:latin typeface="Helvetica" pitchFamily="2" charset="0"/>
              </a:rPr>
            </a:br>
            <a:r>
              <a:rPr lang="en-US" dirty="0">
                <a:solidFill>
                  <a:schemeClr val="bg1"/>
                </a:solidFill>
              </a:rPr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B96F4-1C1D-5E49-C10A-BE9967AE824A}"/>
              </a:ext>
            </a:extLst>
          </p:cNvPr>
          <p:cNvSpPr txBox="1"/>
          <p:nvPr/>
        </p:nvSpPr>
        <p:spPr>
          <a:xfrm rot="16200000">
            <a:off x="7374090" y="1861210"/>
            <a:ext cx="87331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Helvetica" pitchFamily="2" charset="0"/>
              </a:rPr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New or used</a:t>
            </a:r>
            <a:r>
              <a:rPr lang="ru-RU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?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9501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New or used</a:t>
            </a:r>
            <a:r>
              <a:rPr lang="ru-RU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?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90C1A7A-78BB-48B4-B5CE-2B9C34E5E67B}"/>
              </a:ext>
            </a:extLst>
          </p:cNvPr>
          <p:cNvSpPr/>
          <p:nvPr/>
        </p:nvSpPr>
        <p:spPr>
          <a:xfrm>
            <a:off x="1313671" y="4104799"/>
            <a:ext cx="4268298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Most</a:t>
            </a:r>
            <a:r>
              <a:rPr lang="en-US" dirty="0">
                <a:latin typeface="Helvetica" pitchFamily="2" charset="0"/>
              </a:rPr>
              <a:t> of the vehicles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(41.116)</a:t>
            </a:r>
            <a:r>
              <a:rPr lang="en-US" dirty="0">
                <a:latin typeface="Helvetica" pitchFamily="2" charset="0"/>
              </a:rPr>
              <a:t> represented on the website are used.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5.146</a:t>
            </a:r>
            <a:r>
              <a:rPr lang="en-US" dirty="0">
                <a:latin typeface="Helvetica" pitchFamily="2" charset="0"/>
              </a:rPr>
              <a:t> of the cars are new.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CF038C-66AF-4E81-9068-703EC0088620}"/>
              </a:ext>
            </a:extLst>
          </p:cNvPr>
          <p:cNvSpPr/>
          <p:nvPr/>
        </p:nvSpPr>
        <p:spPr>
          <a:xfrm>
            <a:off x="1321175" y="2698031"/>
            <a:ext cx="4268298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The dataset includes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five</a:t>
            </a:r>
            <a:r>
              <a:rPr lang="en-US" dirty="0">
                <a:latin typeface="Helvetica" pitchFamily="2" charset="0"/>
              </a:rPr>
              <a:t> different types of offers: pre-registered, used, demonstration, employee’s car, and new.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68A18D-1F8F-AC81-ED4C-D684377510AC}"/>
              </a:ext>
            </a:extLst>
          </p:cNvPr>
          <p:cNvSpPr/>
          <p:nvPr/>
        </p:nvSpPr>
        <p:spPr>
          <a:xfrm>
            <a:off x="1101091" y="4104799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6188D2-4B9B-C41B-17AA-676AA50B0E7C}"/>
              </a:ext>
            </a:extLst>
          </p:cNvPr>
          <p:cNvSpPr/>
          <p:nvPr/>
        </p:nvSpPr>
        <p:spPr>
          <a:xfrm flipH="1">
            <a:off x="1101091" y="2698032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BB1E69-F066-8C23-72D1-7172527A9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705" y="1498952"/>
            <a:ext cx="5709745" cy="416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4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4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Price categories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9501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Price categories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A997C66-4ED4-4017-9439-1D07ED31D783}"/>
              </a:ext>
            </a:extLst>
          </p:cNvPr>
          <p:cNvSpPr/>
          <p:nvPr/>
        </p:nvSpPr>
        <p:spPr>
          <a:xfrm>
            <a:off x="7399020" y="3966589"/>
            <a:ext cx="4268298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b="1" dirty="0">
                <a:solidFill>
                  <a:srgbClr val="4A1BE4"/>
                </a:solidFill>
                <a:latin typeface="Helvetica" pitchFamily="2" charset="0"/>
              </a:rPr>
              <a:t>1.457</a:t>
            </a:r>
            <a:r>
              <a:rPr lang="en-US" dirty="0">
                <a:latin typeface="Helvetica" pitchFamily="2" charset="0"/>
              </a:rPr>
              <a:t> vehicles cost more than </a:t>
            </a:r>
            <a:r>
              <a:rPr lang="en-US" b="1" dirty="0">
                <a:latin typeface="Helvetica" pitchFamily="2" charset="0"/>
              </a:rPr>
              <a:t>€50.000</a:t>
            </a:r>
            <a:r>
              <a:rPr lang="en-US" dirty="0">
                <a:latin typeface="Helvetica" pitchFamily="2" charset="0"/>
              </a:rPr>
              <a:t>, with the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most</a:t>
            </a:r>
            <a:r>
              <a:rPr lang="en-US" dirty="0">
                <a:latin typeface="Helvetica" pitchFamily="2" charset="0"/>
              </a:rPr>
              <a:t> expensive costing </a:t>
            </a:r>
            <a:r>
              <a:rPr lang="en-US" b="1" dirty="0">
                <a:latin typeface="Helvetica" pitchFamily="2" charset="0"/>
              </a:rPr>
              <a:t>1.199.900€</a:t>
            </a:r>
            <a:r>
              <a:rPr lang="en-US" dirty="0">
                <a:latin typeface="Helvetica" pitchFamily="2" charset="0"/>
              </a:rPr>
              <a:t>. 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0C1A7A-78BB-48B4-B5CE-2B9C34E5E67B}"/>
              </a:ext>
            </a:extLst>
          </p:cNvPr>
          <p:cNvSpPr/>
          <p:nvPr/>
        </p:nvSpPr>
        <p:spPr>
          <a:xfrm>
            <a:off x="7400925" y="2235061"/>
            <a:ext cx="4268298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The</a:t>
            </a:r>
            <a:r>
              <a:rPr lang="en-US" dirty="0">
                <a:solidFill>
                  <a:srgbClr val="95928C"/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  <a:cs typeface="Segoe UI" panose="020B0502040204020203" pitchFamily="34" charset="0"/>
              </a:rPr>
              <a:t>most</a:t>
            </a:r>
            <a:r>
              <a:rPr lang="en-US" dirty="0">
                <a:solidFill>
                  <a:srgbClr val="95928C"/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of cars –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20.664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are cheaper than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10.000€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CF038C-66AF-4E81-9068-703EC0088620}"/>
              </a:ext>
            </a:extLst>
          </p:cNvPr>
          <p:cNvSpPr/>
          <p:nvPr/>
        </p:nvSpPr>
        <p:spPr>
          <a:xfrm>
            <a:off x="7400925" y="3046142"/>
            <a:ext cx="4268298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76.6%, or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35.434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offers, have price less than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20</a:t>
            </a:r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.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000€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, and 96.9% or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44805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are priced under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50</a:t>
            </a:r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.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000€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. 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68A18D-1F8F-AC81-ED4C-D684377510AC}"/>
              </a:ext>
            </a:extLst>
          </p:cNvPr>
          <p:cNvSpPr/>
          <p:nvPr/>
        </p:nvSpPr>
        <p:spPr>
          <a:xfrm>
            <a:off x="7230239" y="2235061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9AA370-A3DE-464C-E17F-F3E3731A6C44}"/>
              </a:ext>
            </a:extLst>
          </p:cNvPr>
          <p:cNvSpPr/>
          <p:nvPr/>
        </p:nvSpPr>
        <p:spPr>
          <a:xfrm flipH="1">
            <a:off x="7239001" y="3957474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6188D2-4B9B-C41B-17AA-676AA50B0E7C}"/>
              </a:ext>
            </a:extLst>
          </p:cNvPr>
          <p:cNvSpPr/>
          <p:nvPr/>
        </p:nvSpPr>
        <p:spPr>
          <a:xfrm flipH="1">
            <a:off x="7240907" y="3046142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A1926F-C420-ED19-78A2-672AA2AE6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075" y="1435244"/>
            <a:ext cx="5745103" cy="477590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6D084A6-7CB4-9B36-DB4A-BC1FF5657111}"/>
              </a:ext>
            </a:extLst>
          </p:cNvPr>
          <p:cNvSpPr/>
          <p:nvPr/>
        </p:nvSpPr>
        <p:spPr>
          <a:xfrm>
            <a:off x="7399020" y="5001465"/>
            <a:ext cx="4268298" cy="24365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The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  <a:cs typeface="Segoe UI" panose="020B0502040204020203" pitchFamily="34" charset="0"/>
              </a:rPr>
              <a:t>cheapest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car priced at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1.100</a:t>
            </a:r>
            <a:r>
              <a:rPr lang="en-US" b="1" dirty="0">
                <a:latin typeface="Helvetica" pitchFamily="2" charset="0"/>
              </a:rPr>
              <a:t>€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AFC-0D9C-E9BF-99D6-D63A831EC3E1}"/>
              </a:ext>
            </a:extLst>
          </p:cNvPr>
          <p:cNvSpPr/>
          <p:nvPr/>
        </p:nvSpPr>
        <p:spPr>
          <a:xfrm flipH="1">
            <a:off x="7239001" y="4879637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94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4" grpId="0" animBg="1"/>
      <p:bldP spid="5" grpId="0" animBg="1"/>
      <p:bldP spid="6" grpId="0" animBg="1"/>
      <p:bldP spid="15" grpId="0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Price vs. Horsepower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Price vs. Horsepower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hart 6" descr="Chart.">
            <a:extLst>
              <a:ext uri="{FF2B5EF4-FFF2-40B4-BE49-F238E27FC236}">
                <a16:creationId xmlns:a16="http://schemas.microsoft.com/office/drawing/2014/main" id="{686C4999-06C3-490E-B7B9-866B1D0D97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3166713"/>
              </p:ext>
            </p:extLst>
          </p:nvPr>
        </p:nvGraphicFramePr>
        <p:xfrm>
          <a:off x="654050" y="1075266"/>
          <a:ext cx="10883900" cy="33443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16ABC0-EF46-4159-B4CF-45B14EA92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86277" y="4856030"/>
            <a:ext cx="0" cy="120650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E755E2-4A99-478A-BBEF-ACE16BEBF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372475" y="4856030"/>
            <a:ext cx="0" cy="120650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1613421-44EB-4EA7-89AE-D8972D473414}"/>
              </a:ext>
            </a:extLst>
          </p:cNvPr>
          <p:cNvSpPr/>
          <p:nvPr/>
        </p:nvSpPr>
        <p:spPr>
          <a:xfrm>
            <a:off x="1504956" y="4976775"/>
            <a:ext cx="2743195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Price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of the vehicle has strong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positive correlation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with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horsepower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4176128-6116-4C3C-9CC3-394E6E116762}"/>
              </a:ext>
            </a:extLst>
          </p:cNvPr>
          <p:cNvSpPr/>
          <p:nvPr/>
        </p:nvSpPr>
        <p:spPr>
          <a:xfrm>
            <a:off x="4962526" y="4971967"/>
            <a:ext cx="2933698" cy="97462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When the horsepower value of the car is </a:t>
            </a:r>
            <a:r>
              <a:rPr lang="en-US" b="1" dirty="0">
                <a:latin typeface="Helvetica" pitchFamily="2" charset="0"/>
              </a:rPr>
              <a:t>higher</a:t>
            </a:r>
            <a:r>
              <a:rPr lang="en-US" dirty="0">
                <a:latin typeface="Helvetica" pitchFamily="2" charset="0"/>
              </a:rPr>
              <a:t> than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400</a:t>
            </a:r>
            <a:r>
              <a:rPr lang="en-US" dirty="0">
                <a:latin typeface="Helvetica" pitchFamily="2" charset="0"/>
              </a:rPr>
              <a:t>, the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probability</a:t>
            </a:r>
            <a:r>
              <a:rPr lang="en-US" dirty="0">
                <a:latin typeface="Helvetica" pitchFamily="2" charset="0"/>
              </a:rPr>
              <a:t> of huge price outliers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increases</a:t>
            </a:r>
            <a:r>
              <a:rPr lang="en-US" dirty="0">
                <a:latin typeface="Helvetica" pitchFamily="2" charset="0"/>
              </a:rPr>
              <a:t>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FA68D61-8BDC-4C14-9F0D-CF0C946CD30A}"/>
              </a:ext>
            </a:extLst>
          </p:cNvPr>
          <p:cNvSpPr/>
          <p:nvPr/>
        </p:nvSpPr>
        <p:spPr>
          <a:xfrm>
            <a:off x="8610599" y="4971967"/>
            <a:ext cx="2743195" cy="97462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Correlation between variables</a:t>
            </a:r>
            <a:r>
              <a:rPr lang="ru-RU" dirty="0"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</a:rPr>
              <a:t>is </a:t>
            </a:r>
            <a:r>
              <a:rPr lang="en-US" b="1" dirty="0">
                <a:latin typeface="Helvetica" pitchFamily="2" charset="0"/>
              </a:rPr>
              <a:t>stronger</a:t>
            </a:r>
            <a:r>
              <a:rPr lang="en-US" dirty="0">
                <a:latin typeface="Helvetica" pitchFamily="2" charset="0"/>
              </a:rPr>
              <a:t> when HP value is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lower</a:t>
            </a:r>
            <a:r>
              <a:rPr lang="en-US" dirty="0">
                <a:latin typeface="Helvetica" pitchFamily="2" charset="0"/>
              </a:rPr>
              <a:t> than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450</a:t>
            </a:r>
            <a:r>
              <a:rPr lang="en-US" dirty="0">
                <a:latin typeface="Helvetica" pitchFamily="2" charset="0"/>
              </a:rPr>
              <a:t>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140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Fuel types by year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Fuel types by year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hart 6" descr="Chart.">
            <a:extLst>
              <a:ext uri="{FF2B5EF4-FFF2-40B4-BE49-F238E27FC236}">
                <a16:creationId xmlns:a16="http://schemas.microsoft.com/office/drawing/2014/main" id="{686C4999-06C3-490E-B7B9-866B1D0D97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5657257"/>
              </p:ext>
            </p:extLst>
          </p:nvPr>
        </p:nvGraphicFramePr>
        <p:xfrm>
          <a:off x="654050" y="1075266"/>
          <a:ext cx="10883900" cy="33443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16ABC0-EF46-4159-B4CF-45B14EA92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152902" y="4879971"/>
            <a:ext cx="0" cy="120650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E755E2-4A99-478A-BBEF-ACE16BEBF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039100" y="4879971"/>
            <a:ext cx="0" cy="120650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1613421-44EB-4EA7-89AE-D8972D473414}"/>
              </a:ext>
            </a:extLst>
          </p:cNvPr>
          <p:cNvSpPr/>
          <p:nvPr/>
        </p:nvSpPr>
        <p:spPr>
          <a:xfrm>
            <a:off x="1200150" y="5000266"/>
            <a:ext cx="2743195" cy="71070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sz="1400" dirty="0">
                <a:latin typeface="Helvetica" pitchFamily="2" charset="0"/>
              </a:rPr>
              <a:t>The </a:t>
            </a:r>
            <a:r>
              <a:rPr lang="en-US" sz="1400" b="1" dirty="0">
                <a:latin typeface="Helvetica" pitchFamily="2" charset="0"/>
              </a:rPr>
              <a:t>number</a:t>
            </a:r>
            <a:r>
              <a:rPr lang="en-US" sz="1400" dirty="0">
                <a:latin typeface="Helvetica" pitchFamily="2" charset="0"/>
              </a:rPr>
              <a:t> of electric and hybrid vehicles represented </a:t>
            </a:r>
            <a:r>
              <a:rPr lang="en-US" sz="1400" dirty="0">
                <a:solidFill>
                  <a:srgbClr val="4A1BE4"/>
                </a:solidFill>
                <a:latin typeface="Helvetica" pitchFamily="2" charset="0"/>
              </a:rPr>
              <a:t>increases </a:t>
            </a:r>
            <a:r>
              <a:rPr lang="en-US" sz="1400" dirty="0">
                <a:latin typeface="Helvetica" pitchFamily="2" charset="0"/>
              </a:rPr>
              <a:t>with the production </a:t>
            </a:r>
            <a:r>
              <a:rPr lang="en-US" sz="1400" b="1" dirty="0">
                <a:latin typeface="Helvetica" pitchFamily="2" charset="0"/>
              </a:rPr>
              <a:t>year</a:t>
            </a:r>
            <a:r>
              <a:rPr lang="en-US" sz="1400" dirty="0">
                <a:latin typeface="Helvetica" pitchFamily="2" charset="0"/>
              </a:rPr>
              <a:t>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4176128-6116-4C3C-9CC3-394E6E116762}"/>
              </a:ext>
            </a:extLst>
          </p:cNvPr>
          <p:cNvSpPr/>
          <p:nvPr/>
        </p:nvSpPr>
        <p:spPr>
          <a:xfrm>
            <a:off x="4362460" y="4946563"/>
            <a:ext cx="3467075" cy="11985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sz="1400" dirty="0">
                <a:latin typeface="Helvetica" pitchFamily="2" charset="0"/>
              </a:rPr>
              <a:t>An anomaly was detected in the quantity of cars, produced in </a:t>
            </a:r>
            <a:r>
              <a:rPr lang="en-US" sz="1400" dirty="0">
                <a:solidFill>
                  <a:srgbClr val="4A1BE4"/>
                </a:solidFill>
                <a:latin typeface="Helvetica" pitchFamily="2" charset="0"/>
              </a:rPr>
              <a:t>2017</a:t>
            </a:r>
            <a:r>
              <a:rPr lang="en-US" sz="1400" dirty="0">
                <a:latin typeface="Helvetica" pitchFamily="2" charset="0"/>
              </a:rPr>
              <a:t>: gasoline had the </a:t>
            </a:r>
            <a:r>
              <a:rPr lang="en-US" sz="1400" b="1" dirty="0">
                <a:solidFill>
                  <a:srgbClr val="95928C"/>
                </a:solidFill>
                <a:latin typeface="Helvetica" pitchFamily="2" charset="0"/>
              </a:rPr>
              <a:t>lowest</a:t>
            </a:r>
            <a:r>
              <a:rPr lang="en-US" sz="1400" dirty="0">
                <a:latin typeface="Helvetica" pitchFamily="2" charset="0"/>
              </a:rPr>
              <a:t> value and diesel had its </a:t>
            </a:r>
            <a:r>
              <a:rPr lang="en-US" sz="1400" b="1" dirty="0">
                <a:solidFill>
                  <a:srgbClr val="4A1BE4"/>
                </a:solidFill>
                <a:latin typeface="Helvetica" pitchFamily="2" charset="0"/>
              </a:rPr>
              <a:t>peak</a:t>
            </a:r>
            <a:r>
              <a:rPr lang="en-US" sz="1400" dirty="0">
                <a:latin typeface="Helvetica" pitchFamily="2" charset="0"/>
              </a:rPr>
              <a:t> at the same time. The trend begins to reverse in 2018.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FA68D61-8BDC-4C14-9F0D-CF0C946CD30A}"/>
              </a:ext>
            </a:extLst>
          </p:cNvPr>
          <p:cNvSpPr/>
          <p:nvPr/>
        </p:nvSpPr>
        <p:spPr>
          <a:xfrm>
            <a:off x="8248658" y="5000265"/>
            <a:ext cx="2743195" cy="71070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sz="1400" dirty="0">
                <a:latin typeface="Helvetica" pitchFamily="2" charset="0"/>
              </a:rPr>
              <a:t>Gas cars by year have </a:t>
            </a:r>
            <a:r>
              <a:rPr lang="en-US" sz="1400" b="1" dirty="0">
                <a:latin typeface="Helvetica" pitchFamily="2" charset="0"/>
              </a:rPr>
              <a:t>no</a:t>
            </a:r>
            <a:r>
              <a:rPr lang="en-US" sz="1400" dirty="0">
                <a:latin typeface="Helvetica" pitchFamily="2" charset="0"/>
              </a:rPr>
              <a:t> pronounced </a:t>
            </a:r>
            <a:r>
              <a:rPr lang="en-US" sz="1400" b="1" dirty="0">
                <a:latin typeface="Helvetica" pitchFamily="2" charset="0"/>
              </a:rPr>
              <a:t>trend</a:t>
            </a:r>
            <a:r>
              <a:rPr lang="en-US" sz="1400" dirty="0">
                <a:latin typeface="Helvetica" pitchFamily="2" charset="0"/>
              </a:rPr>
              <a:t>. The chart is in flat.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355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rtl="0" eaLnBrk="1" latinLnBrk="0" hangingPunct="1"/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Gear trends</a:t>
            </a:r>
            <a:endParaRPr lang="en-US" dirty="0">
              <a:effectLst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Gear trends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hart 6" descr="Chart.">
            <a:extLst>
              <a:ext uri="{FF2B5EF4-FFF2-40B4-BE49-F238E27FC236}">
                <a16:creationId xmlns:a16="http://schemas.microsoft.com/office/drawing/2014/main" id="{686C4999-06C3-490E-B7B9-866B1D0D97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7463836"/>
              </p:ext>
            </p:extLst>
          </p:nvPr>
        </p:nvGraphicFramePr>
        <p:xfrm>
          <a:off x="654049" y="1075266"/>
          <a:ext cx="11109321" cy="33443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16ABC0-EF46-4159-B4CF-45B14EA92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246811" y="4809337"/>
            <a:ext cx="0" cy="120650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1613421-44EB-4EA7-89AE-D8972D473414}"/>
              </a:ext>
            </a:extLst>
          </p:cNvPr>
          <p:cNvSpPr/>
          <p:nvPr/>
        </p:nvSpPr>
        <p:spPr>
          <a:xfrm>
            <a:off x="896940" y="4971967"/>
            <a:ext cx="5048250" cy="97462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In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</a:rPr>
              <a:t>2017</a:t>
            </a:r>
            <a:r>
              <a:rPr lang="en-US" dirty="0">
                <a:latin typeface="Helvetica" pitchFamily="2" charset="0"/>
              </a:rPr>
              <a:t> and later, the number of cars</a:t>
            </a:r>
            <a:r>
              <a:rPr lang="ru-RU" dirty="0"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</a:rPr>
              <a:t>represented with </a:t>
            </a:r>
            <a:r>
              <a:rPr lang="en-US" b="1" dirty="0">
                <a:latin typeface="Helvetica" pitchFamily="2" charset="0"/>
              </a:rPr>
              <a:t>automatic</a:t>
            </a:r>
            <a:r>
              <a:rPr lang="en-US" dirty="0">
                <a:latin typeface="Helvetica" pitchFamily="2" charset="0"/>
              </a:rPr>
              <a:t> transmission has tend to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increase</a:t>
            </a:r>
            <a:r>
              <a:rPr lang="en-US" dirty="0">
                <a:latin typeface="Helvetica" pitchFamily="2" charset="0"/>
              </a:rPr>
              <a:t>, and in 2018, it </a:t>
            </a:r>
            <a:r>
              <a:rPr lang="en-US" b="1" dirty="0">
                <a:latin typeface="Helvetica" pitchFamily="2" charset="0"/>
              </a:rPr>
              <a:t>surpassed </a:t>
            </a:r>
            <a:r>
              <a:rPr lang="en-US" dirty="0">
                <a:latin typeface="Helvetica" pitchFamily="2" charset="0"/>
              </a:rPr>
              <a:t>the number of cars with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 manual </a:t>
            </a:r>
            <a:r>
              <a:rPr lang="en-US" dirty="0">
                <a:latin typeface="Helvetica" pitchFamily="2" charset="0"/>
              </a:rPr>
              <a:t>transmission.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4176128-6116-4C3C-9CC3-394E6E116762}"/>
              </a:ext>
            </a:extLst>
          </p:cNvPr>
          <p:cNvSpPr/>
          <p:nvPr/>
        </p:nvSpPr>
        <p:spPr>
          <a:xfrm>
            <a:off x="6742113" y="4971967"/>
            <a:ext cx="4552947" cy="97462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The quantity of vehicles with </a:t>
            </a:r>
            <a:r>
              <a:rPr lang="en-US" b="1" dirty="0">
                <a:latin typeface="Helvetica" pitchFamily="2" charset="0"/>
              </a:rPr>
              <a:t>manual</a:t>
            </a:r>
            <a:r>
              <a:rPr lang="en-US" dirty="0">
                <a:latin typeface="Helvetica" pitchFamily="2" charset="0"/>
              </a:rPr>
              <a:t> gear types tends to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decrease</a:t>
            </a:r>
            <a:r>
              <a:rPr lang="en-US" dirty="0">
                <a:latin typeface="Helvetica" pitchFamily="2" charset="0"/>
              </a:rPr>
              <a:t> with growing prices in each price group. The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automatic car ratio </a:t>
            </a:r>
            <a:r>
              <a:rPr lang="en-US" dirty="0">
                <a:latin typeface="Helvetica" pitchFamily="2" charset="0"/>
              </a:rPr>
              <a:t>tends to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</a:rPr>
              <a:t>grow</a:t>
            </a:r>
            <a:r>
              <a:rPr lang="en-US" dirty="0">
                <a:latin typeface="Helvetica" pitchFamily="2" charset="0"/>
              </a:rPr>
              <a:t> in each price group.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543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rtl="0" eaLnBrk="1" latinLnBrk="0" hangingPunct="1"/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Fuel types in price </a:t>
            </a:r>
            <a:endParaRPr lang="en-US" dirty="0">
              <a:effectLst/>
            </a:endParaRPr>
          </a:p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categories ratio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9971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60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Fuel types in price </a:t>
            </a:r>
          </a:p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categories ratio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A997C66-4ED4-4017-9439-1D07ED31D783}"/>
              </a:ext>
            </a:extLst>
          </p:cNvPr>
          <p:cNvSpPr/>
          <p:nvPr/>
        </p:nvSpPr>
        <p:spPr>
          <a:xfrm>
            <a:off x="7475222" y="4990246"/>
            <a:ext cx="4268298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The proportion of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diesel</a:t>
            </a:r>
            <a:r>
              <a:rPr lang="en-US" dirty="0">
                <a:latin typeface="Helvetica" pitchFamily="2" charset="0"/>
              </a:rPr>
              <a:t> vehicles </a:t>
            </a:r>
            <a:r>
              <a:rPr lang="en-US" b="1" dirty="0">
                <a:latin typeface="Helvetica" pitchFamily="2" charset="0"/>
              </a:rPr>
              <a:t>increases</a:t>
            </a:r>
            <a:r>
              <a:rPr lang="en-US" dirty="0">
                <a:latin typeface="Helvetica" pitchFamily="2" charset="0"/>
              </a:rPr>
              <a:t> with price in the first three groups while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decreasing</a:t>
            </a:r>
            <a:r>
              <a:rPr lang="en-US" dirty="0">
                <a:latin typeface="Helvetica" pitchFamily="2" charset="0"/>
              </a:rPr>
              <a:t> in the fourth.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0C1A7A-78BB-48B4-B5CE-2B9C34E5E67B}"/>
              </a:ext>
            </a:extLst>
          </p:cNvPr>
          <p:cNvSpPr/>
          <p:nvPr/>
        </p:nvSpPr>
        <p:spPr>
          <a:xfrm>
            <a:off x="7463791" y="1977294"/>
            <a:ext cx="4268298" cy="12182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Gasoline</a:t>
            </a:r>
            <a:r>
              <a:rPr lang="en-US" dirty="0">
                <a:latin typeface="Helvetica" pitchFamily="2" charset="0"/>
              </a:rPr>
              <a:t> cars are widely represented among cars with </a:t>
            </a:r>
            <a:r>
              <a:rPr lang="en-US" b="1" dirty="0">
                <a:latin typeface="Helvetica" pitchFamily="2" charset="0"/>
              </a:rPr>
              <a:t>prices lower </a:t>
            </a:r>
            <a:r>
              <a:rPr lang="en-US" dirty="0">
                <a:latin typeface="Helvetica" pitchFamily="2" charset="0"/>
              </a:rPr>
              <a:t>than </a:t>
            </a:r>
            <a:r>
              <a:rPr lang="en-US" b="1" dirty="0">
                <a:latin typeface="Helvetica" pitchFamily="2" charset="0"/>
              </a:rPr>
              <a:t>€10.000</a:t>
            </a:r>
            <a:r>
              <a:rPr lang="en-US" dirty="0">
                <a:latin typeface="Helvetica" pitchFamily="2" charset="0"/>
              </a:rPr>
              <a:t>. This ratio falls (7.4%) in the next group and falls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below half </a:t>
            </a:r>
            <a:r>
              <a:rPr lang="en-US" dirty="0">
                <a:latin typeface="Helvetica" pitchFamily="2" charset="0"/>
              </a:rPr>
              <a:t>in the next two groups. 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CF038C-66AF-4E81-9068-703EC0088620}"/>
              </a:ext>
            </a:extLst>
          </p:cNvPr>
          <p:cNvSpPr/>
          <p:nvPr/>
        </p:nvSpPr>
        <p:spPr>
          <a:xfrm>
            <a:off x="7456575" y="3751346"/>
            <a:ext cx="4268298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Hybrid</a:t>
            </a:r>
            <a:r>
              <a:rPr lang="en-US" dirty="0">
                <a:latin typeface="Helvetica" pitchFamily="2" charset="0"/>
              </a:rPr>
              <a:t> and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electric</a:t>
            </a:r>
            <a:r>
              <a:rPr lang="en-US" dirty="0">
                <a:latin typeface="Helvetica" pitchFamily="2" charset="0"/>
              </a:rPr>
              <a:t> vehicles' share of the total tends to </a:t>
            </a:r>
            <a:r>
              <a:rPr lang="en-US" b="1" dirty="0">
                <a:latin typeface="Helvetica" pitchFamily="2" charset="0"/>
              </a:rPr>
              <a:t>grow</a:t>
            </a:r>
            <a:r>
              <a:rPr lang="en-US" dirty="0">
                <a:latin typeface="Helvetica" pitchFamily="2" charset="0"/>
              </a:rPr>
              <a:t> with price in each price group.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68A18D-1F8F-AC81-ED4C-D684377510AC}"/>
              </a:ext>
            </a:extLst>
          </p:cNvPr>
          <p:cNvSpPr/>
          <p:nvPr/>
        </p:nvSpPr>
        <p:spPr>
          <a:xfrm>
            <a:off x="7315203" y="2058954"/>
            <a:ext cx="45719" cy="1055511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9AA370-A3DE-464C-E17F-F3E3731A6C44}"/>
              </a:ext>
            </a:extLst>
          </p:cNvPr>
          <p:cNvSpPr/>
          <p:nvPr/>
        </p:nvSpPr>
        <p:spPr>
          <a:xfrm flipH="1">
            <a:off x="7315202" y="4981131"/>
            <a:ext cx="45719" cy="729256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6188D2-4B9B-C41B-17AA-676AA50B0E7C}"/>
              </a:ext>
            </a:extLst>
          </p:cNvPr>
          <p:cNvSpPr/>
          <p:nvPr/>
        </p:nvSpPr>
        <p:spPr>
          <a:xfrm flipH="1">
            <a:off x="7317510" y="3753059"/>
            <a:ext cx="45719" cy="729256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DEB671-681F-CB3E-4159-D58CA9F49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1" y="1140697"/>
            <a:ext cx="6484622" cy="505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7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4" grpId="0" animBg="1"/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rtl="0" eaLnBrk="1" latinLnBrk="0" hangingPunct="1"/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Real price categories</a:t>
            </a:r>
            <a:endParaRPr lang="en-US" dirty="0">
              <a:effectLst/>
            </a:endParaRPr>
          </a:p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by fuel types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70000"/>
              </a:lnSpc>
              <a:spcBef>
                <a:spcPts val="0"/>
              </a:spcBef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Real price categories</a:t>
            </a:r>
          </a:p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 by fuel types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hart 6" descr="Chart.">
            <a:extLst>
              <a:ext uri="{FF2B5EF4-FFF2-40B4-BE49-F238E27FC236}">
                <a16:creationId xmlns:a16="http://schemas.microsoft.com/office/drawing/2014/main" id="{686C4999-06C3-490E-B7B9-866B1D0D97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8796534"/>
              </p:ext>
            </p:extLst>
          </p:nvPr>
        </p:nvGraphicFramePr>
        <p:xfrm>
          <a:off x="654049" y="1075266"/>
          <a:ext cx="11109321" cy="33443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16ABC0-EF46-4159-B4CF-45B14EA92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4910775"/>
            <a:ext cx="0" cy="120650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1613421-44EB-4EA7-89AE-D8972D473414}"/>
              </a:ext>
            </a:extLst>
          </p:cNvPr>
          <p:cNvSpPr/>
          <p:nvPr/>
        </p:nvSpPr>
        <p:spPr>
          <a:xfrm>
            <a:off x="1533525" y="5148540"/>
            <a:ext cx="4305300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The total quantity of gasoline, diesel, electric, and gas cars represented </a:t>
            </a:r>
            <a:r>
              <a:rPr lang="en-US" b="1" dirty="0">
                <a:latin typeface="Helvetica" pitchFamily="2" charset="0"/>
              </a:rPr>
              <a:t>tends to decrease </a:t>
            </a:r>
            <a:r>
              <a:rPr lang="en-US" dirty="0">
                <a:latin typeface="Helvetica" pitchFamily="2" charset="0"/>
              </a:rPr>
              <a:t>when prices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increase</a:t>
            </a:r>
            <a:r>
              <a:rPr lang="en-US" dirty="0">
                <a:latin typeface="Helvetica" pitchFamily="2" charset="0"/>
              </a:rPr>
              <a:t>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4176128-6116-4C3C-9CC3-394E6E116762}"/>
              </a:ext>
            </a:extLst>
          </p:cNvPr>
          <p:cNvSpPr/>
          <p:nvPr/>
        </p:nvSpPr>
        <p:spPr>
          <a:xfrm>
            <a:off x="6705602" y="5148539"/>
            <a:ext cx="4343397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The number of hybrid vehicles </a:t>
            </a:r>
            <a:r>
              <a:rPr lang="en-US" b="1" dirty="0">
                <a:latin typeface="Helvetica" pitchFamily="2" charset="0"/>
              </a:rPr>
              <a:t>increases</a:t>
            </a:r>
            <a:r>
              <a:rPr lang="en-US" dirty="0">
                <a:latin typeface="Helvetica" pitchFamily="2" charset="0"/>
              </a:rPr>
              <a:t> in the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first three</a:t>
            </a:r>
            <a:r>
              <a:rPr lang="en-US" dirty="0">
                <a:latin typeface="Helvetica" pitchFamily="2" charset="0"/>
              </a:rPr>
              <a:t> price categories while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decreasing</a:t>
            </a:r>
            <a:r>
              <a:rPr lang="en-US" dirty="0">
                <a:latin typeface="Helvetica" pitchFamily="2" charset="0"/>
              </a:rPr>
              <a:t> in the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fourth</a:t>
            </a:r>
            <a:r>
              <a:rPr lang="en-US" dirty="0">
                <a:latin typeface="Helvetica" pitchFamily="2" charset="0"/>
              </a:rPr>
              <a:t>. 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862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Price category trends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9501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Price category trends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90C1A7A-78BB-48B4-B5CE-2B9C34E5E67B}"/>
              </a:ext>
            </a:extLst>
          </p:cNvPr>
          <p:cNvSpPr/>
          <p:nvPr/>
        </p:nvSpPr>
        <p:spPr>
          <a:xfrm>
            <a:off x="717405" y="4264835"/>
            <a:ext cx="4268298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Vehicles with a price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</a:rPr>
              <a:t>higher</a:t>
            </a:r>
            <a:r>
              <a:rPr lang="en-US" dirty="0">
                <a:latin typeface="Helvetica" pitchFamily="2" charset="0"/>
              </a:rPr>
              <a:t> than </a:t>
            </a:r>
            <a:r>
              <a:rPr lang="en-US" b="1" dirty="0">
                <a:latin typeface="Helvetica" pitchFamily="2" charset="0"/>
              </a:rPr>
              <a:t>10</a:t>
            </a:r>
            <a:r>
              <a:rPr lang="ru-RU" b="1" dirty="0">
                <a:latin typeface="Helvetica" pitchFamily="2" charset="0"/>
              </a:rPr>
              <a:t>.</a:t>
            </a:r>
            <a:r>
              <a:rPr lang="en-US" b="1" dirty="0">
                <a:latin typeface="Helvetica" pitchFamily="2" charset="0"/>
              </a:rPr>
              <a:t>000€</a:t>
            </a:r>
            <a:r>
              <a:rPr lang="en-US" dirty="0">
                <a:latin typeface="Helvetica" pitchFamily="2" charset="0"/>
              </a:rPr>
              <a:t> tend to be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</a:rPr>
              <a:t>more</a:t>
            </a:r>
            <a:r>
              <a:rPr lang="en-US" dirty="0">
                <a:latin typeface="Helvetica" pitchFamily="2" charset="0"/>
              </a:rPr>
              <a:t> represented when production year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increases</a:t>
            </a:r>
            <a:endParaRPr lang="en-US" dirty="0">
              <a:solidFill>
                <a:srgbClr val="4A1BE4"/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CF038C-66AF-4E81-9068-703EC0088620}"/>
              </a:ext>
            </a:extLst>
          </p:cNvPr>
          <p:cNvSpPr/>
          <p:nvPr/>
        </p:nvSpPr>
        <p:spPr>
          <a:xfrm>
            <a:off x="730625" y="2723855"/>
            <a:ext cx="4268298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Cars with a price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lower</a:t>
            </a:r>
            <a:r>
              <a:rPr lang="en-US" dirty="0">
                <a:latin typeface="Helvetica" pitchFamily="2" charset="0"/>
              </a:rPr>
              <a:t> than </a:t>
            </a:r>
            <a:r>
              <a:rPr lang="en-US" b="1" dirty="0">
                <a:latin typeface="Helvetica" pitchFamily="2" charset="0"/>
              </a:rPr>
              <a:t>10</a:t>
            </a:r>
            <a:r>
              <a:rPr lang="ru-RU" b="1" dirty="0">
                <a:latin typeface="Helvetica" pitchFamily="2" charset="0"/>
              </a:rPr>
              <a:t>.</a:t>
            </a:r>
            <a:r>
              <a:rPr lang="en-US" b="1" dirty="0">
                <a:latin typeface="Helvetica" pitchFamily="2" charset="0"/>
              </a:rPr>
              <a:t>000€</a:t>
            </a:r>
            <a:r>
              <a:rPr lang="en-US" dirty="0">
                <a:latin typeface="Helvetica" pitchFamily="2" charset="0"/>
              </a:rPr>
              <a:t> tend to be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less</a:t>
            </a:r>
            <a:r>
              <a:rPr lang="en-US" dirty="0">
                <a:latin typeface="Helvetica" pitchFamily="2" charset="0"/>
              </a:rPr>
              <a:t> represented when production year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increases</a:t>
            </a:r>
            <a:endParaRPr lang="en-US" dirty="0">
              <a:solidFill>
                <a:srgbClr val="4A1BE4"/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68A18D-1F8F-AC81-ED4C-D684377510AC}"/>
              </a:ext>
            </a:extLst>
          </p:cNvPr>
          <p:cNvSpPr/>
          <p:nvPr/>
        </p:nvSpPr>
        <p:spPr>
          <a:xfrm>
            <a:off x="504825" y="4264835"/>
            <a:ext cx="45719" cy="647994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6188D2-4B9B-C41B-17AA-676AA50B0E7C}"/>
              </a:ext>
            </a:extLst>
          </p:cNvPr>
          <p:cNvSpPr/>
          <p:nvPr/>
        </p:nvSpPr>
        <p:spPr>
          <a:xfrm flipH="1">
            <a:off x="510540" y="2742906"/>
            <a:ext cx="45719" cy="647994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66304-7E4B-B54E-3C46-772FBE794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933" y="1140697"/>
            <a:ext cx="6446526" cy="483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6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4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Top 10 popular brands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Top 10 popular brands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19B5CFA-7F13-BEFB-D5BB-5F261D16A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662560"/>
              </p:ext>
            </p:extLst>
          </p:nvPr>
        </p:nvGraphicFramePr>
        <p:xfrm>
          <a:off x="5872689" y="1290341"/>
          <a:ext cx="5876924" cy="4482463"/>
        </p:xfrm>
        <a:graphic>
          <a:graphicData uri="http://schemas.openxmlformats.org/drawingml/2006/table">
            <a:tbl>
              <a:tblPr/>
              <a:tblGrid>
                <a:gridCol w="1815077">
                  <a:extLst>
                    <a:ext uri="{9D8B030D-6E8A-4147-A177-3AD203B41FA5}">
                      <a16:colId xmlns:a16="http://schemas.microsoft.com/office/drawing/2014/main" val="3961398691"/>
                    </a:ext>
                  </a:extLst>
                </a:gridCol>
                <a:gridCol w="1157725">
                  <a:extLst>
                    <a:ext uri="{9D8B030D-6E8A-4147-A177-3AD203B41FA5}">
                      <a16:colId xmlns:a16="http://schemas.microsoft.com/office/drawing/2014/main" val="3261167047"/>
                    </a:ext>
                  </a:extLst>
                </a:gridCol>
                <a:gridCol w="1667909">
                  <a:extLst>
                    <a:ext uri="{9D8B030D-6E8A-4147-A177-3AD203B41FA5}">
                      <a16:colId xmlns:a16="http://schemas.microsoft.com/office/drawing/2014/main" val="3801455149"/>
                    </a:ext>
                  </a:extLst>
                </a:gridCol>
                <a:gridCol w="1236213">
                  <a:extLst>
                    <a:ext uri="{9D8B030D-6E8A-4147-A177-3AD203B41FA5}">
                      <a16:colId xmlns:a16="http://schemas.microsoft.com/office/drawing/2014/main" val="4256785672"/>
                    </a:ext>
                  </a:extLst>
                </a:gridCol>
              </a:tblGrid>
              <a:tr h="718563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Brand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Average price, 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€</a:t>
                      </a:r>
                      <a:endParaRPr lang="en-US" b="1" dirty="0">
                        <a:effectLst/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Cars represented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Helvetica" pitchFamily="2" charset="0"/>
                        </a:rPr>
                        <a:t>Average mileage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556723"/>
                  </a:ext>
                </a:extLst>
              </a:tr>
              <a:tr h="3763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Volkswagen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16060.09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6921.00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80881.04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24109"/>
                  </a:ext>
                </a:extLst>
              </a:tr>
              <a:tr h="3763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Opel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10428.03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4801.00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  <a:latin typeface="Helvetica" pitchFamily="2" charset="0"/>
                        </a:rPr>
                        <a:t>78416.94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042196"/>
                  </a:ext>
                </a:extLst>
              </a:tr>
              <a:tr h="3763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Ford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13793.37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4441.00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69201.89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511569"/>
                  </a:ext>
                </a:extLst>
              </a:tr>
              <a:tr h="3763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Skoda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13715.19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2877.00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  <a:latin typeface="Helvetica" pitchFamily="2" charset="0"/>
                        </a:rPr>
                        <a:t>70644.23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40999"/>
                  </a:ext>
                </a:extLst>
              </a:tr>
              <a:tr h="3763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Renault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11287.90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2828.00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57111.05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304979"/>
                  </a:ext>
                </a:extLst>
              </a:tr>
              <a:tr h="3763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Audi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  <a:latin typeface="Helvetica" pitchFamily="2" charset="0"/>
                        </a:rPr>
                        <a:t>30000.23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2681.00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76796.27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114609"/>
                  </a:ext>
                </a:extLst>
              </a:tr>
              <a:tr h="3763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BMW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23431.07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2400.00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97489.55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536828"/>
                  </a:ext>
                </a:extLst>
              </a:tr>
              <a:tr h="3763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  <a:latin typeface="Helvetica" pitchFamily="2" charset="0"/>
                        </a:rPr>
                        <a:t>Mercedes-Benz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  <a:latin typeface="Helvetica" pitchFamily="2" charset="0"/>
                        </a:rPr>
                        <a:t>28379.92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2347.00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96164.90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010299"/>
                  </a:ext>
                </a:extLst>
              </a:tr>
              <a:tr h="3763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SEAT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12847.43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1924.00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66158.88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75299"/>
                  </a:ext>
                </a:extLst>
              </a:tr>
              <a:tr h="3763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Hyundai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  <a:latin typeface="Helvetica" pitchFamily="2" charset="0"/>
                        </a:rPr>
                        <a:t>12852.69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  <a:latin typeface="Helvetica" pitchFamily="2" charset="0"/>
                        </a:rPr>
                        <a:t>1886.00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52792.60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332954"/>
                  </a:ext>
                </a:extLst>
              </a:tr>
            </a:tbl>
          </a:graphicData>
        </a:graphic>
      </p:graphicFrame>
      <p:pic>
        <p:nvPicPr>
          <p:cNvPr id="9" name="Graphic 8">
            <a:extLst>
              <a:ext uri="{FF2B5EF4-FFF2-40B4-BE49-F238E27FC236}">
                <a16:creationId xmlns:a16="http://schemas.microsoft.com/office/drawing/2014/main" id="{5CF9CD05-9B79-31E5-76E2-6ADBCEAF0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927" y="1473250"/>
            <a:ext cx="1028343" cy="10283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89B9EE-CE23-68E7-8978-3028AB8FFB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474" y="1473250"/>
            <a:ext cx="1186811" cy="10394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867AA11-07BC-196A-35B2-DC8916C438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190" y="1774996"/>
            <a:ext cx="1107102" cy="4248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FB95E6-4AB1-F603-603C-CE6C36BEDD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197" y="1653005"/>
            <a:ext cx="1186811" cy="81395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E2F78C3-4D32-A9B0-AED7-5C99740EBD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1850" y="3177826"/>
            <a:ext cx="1810495" cy="101840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887FCF9A-A60D-37C2-838D-F82D5BCA7E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66890" y="3048875"/>
            <a:ext cx="1419210" cy="141921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9A40FB5-94FE-5EC7-9332-6CA061127A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693" y="3182432"/>
            <a:ext cx="1152096" cy="11520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C6A9D6A-244A-C745-1846-06EAF9173E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554" y="3182432"/>
            <a:ext cx="1152096" cy="115209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E2EDAA6-DBDC-612A-1D95-B7AFB71FB4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87" y="4708274"/>
            <a:ext cx="1128883" cy="89649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E8F04E7-F781-CF55-961E-21FAE3BA2A0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90" y="4703522"/>
            <a:ext cx="1393033" cy="89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98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Top 10 popular models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Top 10 popular models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9AA6B8D-3D05-3C21-1E24-A9E4420F51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558314"/>
              </p:ext>
            </p:extLst>
          </p:nvPr>
        </p:nvGraphicFramePr>
        <p:xfrm>
          <a:off x="4695825" y="1288108"/>
          <a:ext cx="6962775" cy="4297680"/>
        </p:xfrm>
        <a:graphic>
          <a:graphicData uri="http://schemas.openxmlformats.org/drawingml/2006/table">
            <a:tbl>
              <a:tblPr/>
              <a:tblGrid>
                <a:gridCol w="1504950">
                  <a:extLst>
                    <a:ext uri="{9D8B030D-6E8A-4147-A177-3AD203B41FA5}">
                      <a16:colId xmlns:a16="http://schemas.microsoft.com/office/drawing/2014/main" val="2043505631"/>
                    </a:ext>
                  </a:extLst>
                </a:gridCol>
                <a:gridCol w="1123950">
                  <a:extLst>
                    <a:ext uri="{9D8B030D-6E8A-4147-A177-3AD203B41FA5}">
                      <a16:colId xmlns:a16="http://schemas.microsoft.com/office/drawing/2014/main" val="829641144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1950343023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3136502833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40308899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Brand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Average price, 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€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Model represented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Average mileage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22344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Volkswagen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Golf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13540.55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1492.00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91738.14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647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Opel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Corsa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8959.63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1491.00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55012.01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7618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Ford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Fiesta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9864.22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1289.00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52437.59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5134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Opel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Astra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9574.46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1191.00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101118.97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7206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Ford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Focus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12428.89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985.00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83752.35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18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Volkswagen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up!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7622.25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945.00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55040.93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29814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Skoda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Fabia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10170.06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917.00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55746.15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4573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Volkswagen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Polo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10053.58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893.00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68183.68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566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smart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forTwo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7878.90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725.00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55304.53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982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Fiat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11022.25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666.00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25588.98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666110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2D62251-A06B-A906-3D34-C1BBC4E0E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36" y="2127019"/>
            <a:ext cx="3965189" cy="261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63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364CFD90-D0E1-4BC3-9D8B-7503E2632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11626" y="1720850"/>
            <a:ext cx="3968750" cy="3968750"/>
          </a:xfrm>
          <a:prstGeom prst="ellipse">
            <a:avLst/>
          </a:prstGeom>
          <a:noFill/>
          <a:ln>
            <a:solidFill>
              <a:srgbClr val="959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Table of</a:t>
            </a:r>
            <a:r>
              <a:rPr lang="en-US" baseline="0" dirty="0"/>
              <a:t> contents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Table of contents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3ECCC05-FF78-40FA-84FF-172821D8B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10293" y="2788880"/>
            <a:ext cx="1807672" cy="1695450"/>
          </a:xfrm>
          <a:prstGeom prst="ellipse">
            <a:avLst/>
          </a:prstGeom>
          <a:solidFill>
            <a:srgbClr val="D9F8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Helvetica" pitchFamily="2" charset="0"/>
              </a:rPr>
              <a:t>PROJECT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6178536-4D8A-4FF2-BBDC-4B3E7E0FC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86589" y="1630204"/>
            <a:ext cx="3660775" cy="740997"/>
          </a:xfrm>
          <a:prstGeom prst="roundRect">
            <a:avLst>
              <a:gd name="adj" fmla="val 50000"/>
            </a:avLst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cleaning process</a:t>
            </a:r>
            <a:endParaRPr 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16F1356-9015-4B5C-9C64-3C1D963E5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2600" y="1514475"/>
            <a:ext cx="939800" cy="939800"/>
          </a:xfrm>
          <a:prstGeom prst="ellipse">
            <a:avLst/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B7F2E37-0ACF-4E8A-9C1D-EC5B65BA2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45167" y="3334726"/>
            <a:ext cx="4231836" cy="740997"/>
          </a:xfrm>
          <a:prstGeom prst="roundRect">
            <a:avLst>
              <a:gd name="adj" fmla="val 50000"/>
            </a:avLst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Graphical representation of insights</a:t>
            </a:r>
            <a:endParaRPr 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8F812F5-70AF-4FBD-80D9-D59B3C456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90264" y="3235325"/>
            <a:ext cx="939800" cy="939800"/>
          </a:xfrm>
          <a:prstGeom prst="ellipse">
            <a:avLst/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52C5002-7E64-4069-ACA0-6876E54A9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726" y="5154978"/>
            <a:ext cx="3448050" cy="740997"/>
          </a:xfrm>
          <a:prstGeom prst="roundRect">
            <a:avLst>
              <a:gd name="adj" fmla="val 50000"/>
            </a:avLst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</a:t>
            </a:r>
            <a:endParaRPr 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49C5F3A-6F0D-4A0F-AE6E-92F342C22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2600" y="5055576"/>
            <a:ext cx="939800" cy="939800"/>
          </a:xfrm>
          <a:prstGeom prst="ellipse">
            <a:avLst/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4A75A79-A67A-4A23-8588-7FC5EB9A5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65744" y="1613877"/>
            <a:ext cx="3332499" cy="740997"/>
          </a:xfrm>
          <a:prstGeom prst="roundRect">
            <a:avLst>
              <a:gd name="adj" fmla="val 50000"/>
            </a:avLst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and project overview</a:t>
            </a:r>
            <a:endParaRPr 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BC62739-FA35-49F8-8929-743B31F55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19600" y="1514475"/>
            <a:ext cx="939800" cy="939800"/>
          </a:xfrm>
          <a:prstGeom prst="ellipse">
            <a:avLst/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1BB375D-5EE6-4428-9817-2C7DB6B94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9741" y="3334726"/>
            <a:ext cx="3332498" cy="740997"/>
          </a:xfrm>
          <a:prstGeom prst="roundRect">
            <a:avLst>
              <a:gd name="adj" fmla="val 50000"/>
            </a:avLst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Statistical information</a:t>
            </a:r>
            <a:endParaRPr 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3A511B7-C7F3-4107-9962-1E10D2E0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70300" y="3235325"/>
            <a:ext cx="939800" cy="939800"/>
          </a:xfrm>
          <a:prstGeom prst="ellipse">
            <a:avLst/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4D7D4B6-62C2-45AB-89A5-3A41DA021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24313" y="5154716"/>
            <a:ext cx="3067050" cy="740997"/>
          </a:xfrm>
          <a:prstGeom prst="roundRect">
            <a:avLst>
              <a:gd name="adj" fmla="val 50000"/>
            </a:avLst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Top collections</a:t>
            </a:r>
            <a:endParaRPr 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902602-D4BC-4D44-AC14-BB55A86C5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19600" y="5055576"/>
            <a:ext cx="939800" cy="939800"/>
          </a:xfrm>
          <a:prstGeom prst="ellipse">
            <a:avLst/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 descr="Icons of bar chart and line graph.">
            <a:extLst>
              <a:ext uri="{FF2B5EF4-FFF2-40B4-BE49-F238E27FC236}">
                <a16:creationId xmlns:a16="http://schemas.microsoft.com/office/drawing/2014/main" id="{044C3643-8A0E-47C1-BEB8-C73203B5E58D}"/>
              </a:ext>
            </a:extLst>
          </p:cNvPr>
          <p:cNvGrpSpPr/>
          <p:nvPr/>
        </p:nvGrpSpPr>
        <p:grpSpPr>
          <a:xfrm>
            <a:off x="7754230" y="3521352"/>
            <a:ext cx="347679" cy="347679"/>
            <a:chOff x="4319588" y="2492375"/>
            <a:chExt cx="287338" cy="287338"/>
          </a:xfrm>
          <a:solidFill>
            <a:schemeClr val="bg1"/>
          </a:solidFill>
        </p:grpSpPr>
        <p:sp>
          <p:nvSpPr>
            <p:cNvPr id="32" name="Freeform 372">
              <a:extLst>
                <a:ext uri="{FF2B5EF4-FFF2-40B4-BE49-F238E27FC236}">
                  <a16:creationId xmlns:a16="http://schemas.microsoft.com/office/drawing/2014/main" id="{56E8F5A5-5318-470B-8F42-337C26408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373">
              <a:extLst>
                <a:ext uri="{FF2B5EF4-FFF2-40B4-BE49-F238E27FC236}">
                  <a16:creationId xmlns:a16="http://schemas.microsoft.com/office/drawing/2014/main" id="{6AA1356D-8F1B-4281-BEC5-5B4EBF7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6" name="Group 35" descr="Icon of human being and gear.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e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9" name="Group 38" descr="Icon of gears. ">
            <a:extLst>
              <a:ext uri="{FF2B5EF4-FFF2-40B4-BE49-F238E27FC236}">
                <a16:creationId xmlns:a16="http://schemas.microsoft.com/office/drawing/2014/main" id="{5BC0E3F0-447D-4721-AB1F-C8243BA36671}"/>
              </a:ext>
            </a:extLst>
          </p:cNvPr>
          <p:cNvGrpSpPr/>
          <p:nvPr/>
        </p:nvGrpSpPr>
        <p:grpSpPr>
          <a:xfrm>
            <a:off x="3968281" y="3521352"/>
            <a:ext cx="343837" cy="343837"/>
            <a:chOff x="7613650" y="1387475"/>
            <a:chExt cx="284163" cy="284163"/>
          </a:xfrm>
          <a:solidFill>
            <a:schemeClr val="bg1"/>
          </a:solidFill>
        </p:grpSpPr>
        <p:sp>
          <p:nvSpPr>
            <p:cNvPr id="40" name="Freeform 4359">
              <a:extLst>
                <a:ext uri="{FF2B5EF4-FFF2-40B4-BE49-F238E27FC236}">
                  <a16:creationId xmlns:a16="http://schemas.microsoft.com/office/drawing/2014/main" id="{351831F3-9830-4A23-8B34-11A3FCCA02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360">
              <a:extLst>
                <a:ext uri="{FF2B5EF4-FFF2-40B4-BE49-F238E27FC236}">
                  <a16:creationId xmlns:a16="http://schemas.microsoft.com/office/drawing/2014/main" id="{CDB8F87B-81A2-480F-ADA8-BFB5FD890A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917AFFC-408F-3283-356E-9F1CFFCEB4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947" y="1754149"/>
            <a:ext cx="493106" cy="493106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A5357C39-E419-6481-6C89-03D10624C8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75955" y="1767428"/>
            <a:ext cx="444577" cy="444577"/>
          </a:xfrm>
          <a:prstGeom prst="rect">
            <a:avLst/>
          </a:prstGeom>
        </p:spPr>
      </p:pic>
      <p:pic>
        <p:nvPicPr>
          <p:cNvPr id="3" name="Graphic 2" descr="Car with solid fill">
            <a:extLst>
              <a:ext uri="{FF2B5EF4-FFF2-40B4-BE49-F238E27FC236}">
                <a16:creationId xmlns:a16="http://schemas.microsoft.com/office/drawing/2014/main" id="{CC3FD280-3B17-941D-B699-2C822E22AF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43689" y="5247120"/>
            <a:ext cx="556712" cy="55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15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Top 10 expensive cars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Top 10 expensive cars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E8B193F-9A6C-75B3-5D94-EED96202A4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048095"/>
              </p:ext>
            </p:extLst>
          </p:nvPr>
        </p:nvGraphicFramePr>
        <p:xfrm>
          <a:off x="361950" y="1417320"/>
          <a:ext cx="7067550" cy="4023360"/>
        </p:xfrm>
        <a:graphic>
          <a:graphicData uri="http://schemas.openxmlformats.org/drawingml/2006/table">
            <a:tbl>
              <a:tblPr/>
              <a:tblGrid>
                <a:gridCol w="1866900">
                  <a:extLst>
                    <a:ext uri="{9D8B030D-6E8A-4147-A177-3AD203B41FA5}">
                      <a16:colId xmlns:a16="http://schemas.microsoft.com/office/drawing/2014/main" val="2030502961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4149936770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2680131820"/>
                    </a:ext>
                  </a:extLst>
                </a:gridCol>
                <a:gridCol w="1647825">
                  <a:extLst>
                    <a:ext uri="{9D8B030D-6E8A-4147-A177-3AD203B41FA5}">
                      <a16:colId xmlns:a16="http://schemas.microsoft.com/office/drawing/2014/main" val="604988843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19204685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Brand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Price, 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€</a:t>
                      </a:r>
                      <a:endParaRPr lang="en-US" b="1" dirty="0">
                        <a:effectLst/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Horsepower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Helvetica" pitchFamily="2" charset="0"/>
                        </a:rPr>
                        <a:t>Mileage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2197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Ferrari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F12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1199900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775.00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431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517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Mercedes-Benz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S 650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717078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630.00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656983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Maybach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Pullman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717078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630.00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728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Maybach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Pullman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499800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530.00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3400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1832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Mercedes-Benz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SLS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465000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591.00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350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563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Lamborghini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Aventador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449900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770.00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3600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6891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Ferrari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812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439900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799.00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6500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278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Lamborghini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Aventador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439900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770.00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14090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2837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Lamborghini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err="1">
                          <a:effectLst/>
                          <a:latin typeface="Helvetica" pitchFamily="2" charset="0"/>
                        </a:rPr>
                        <a:t>Aventador</a:t>
                      </a:r>
                      <a:endParaRPr lang="en-US" dirty="0">
                        <a:effectLst/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399999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700.00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1200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0401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Porsche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991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399911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700.00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4624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1940085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789E39E-C664-6037-53E3-BAB4271F9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1978818"/>
            <a:ext cx="3867150" cy="290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99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Top 10 cheapest cars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Top 10 cheapest cars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9AA6B8D-3D05-3C21-1E24-A9E4420F51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439882"/>
              </p:ext>
            </p:extLst>
          </p:nvPr>
        </p:nvGraphicFramePr>
        <p:xfrm>
          <a:off x="6096000" y="1288108"/>
          <a:ext cx="5725297" cy="4297680"/>
        </p:xfrm>
        <a:graphic>
          <a:graphicData uri="http://schemas.openxmlformats.org/drawingml/2006/table">
            <a:tbl>
              <a:tblPr/>
              <a:tblGrid>
                <a:gridCol w="1457325">
                  <a:extLst>
                    <a:ext uri="{9D8B030D-6E8A-4147-A177-3AD203B41FA5}">
                      <a16:colId xmlns:a16="http://schemas.microsoft.com/office/drawing/2014/main" val="260059930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829641144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1950343023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3136502833"/>
                    </a:ext>
                  </a:extLst>
                </a:gridCol>
                <a:gridCol w="1134247">
                  <a:extLst>
                    <a:ext uri="{9D8B030D-6E8A-4147-A177-3AD203B41FA5}">
                      <a16:colId xmlns:a16="http://schemas.microsoft.com/office/drawing/2014/main" val="40308899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Brand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Price,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€</a:t>
                      </a:r>
                      <a:endParaRPr lang="en-US" b="1" dirty="0">
                        <a:effectLst/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HP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Helvetica" pitchFamily="2" charset="0"/>
                        </a:rPr>
                        <a:t>Average mileage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22344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Citroen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C1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68.00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204000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647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Lada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Priora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1190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98.00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100611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7618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Toyota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Aygo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1250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68.00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153000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5134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Peugeot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206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1299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68.00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222000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7206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Opel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Corsa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1300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69.00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133000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18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Volkswagen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Touran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1396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140.00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233567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29814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Brilliance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BS4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101.00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100524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4573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SEAT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Ibiza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69.00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170000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566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smart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forTwo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54.00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140000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982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Fiat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Panda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69.00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157000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6661106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75A07D11-B303-9E0F-4A77-D1C76D634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1792298"/>
            <a:ext cx="493395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5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Top 10 powerful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Top 10 powerful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11E4461-836B-0969-D734-A1D71C8BC1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382246"/>
              </p:ext>
            </p:extLst>
          </p:nvPr>
        </p:nvGraphicFramePr>
        <p:xfrm>
          <a:off x="228600" y="1417320"/>
          <a:ext cx="7219950" cy="4023360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3393422320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498220063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2005964347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347335560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10306740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Brand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Price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Horsepower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Helvetica" pitchFamily="2" charset="0"/>
                        </a:rPr>
                        <a:t>Mileage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17649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Mercedes-Benz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G 63 AMG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216619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850.00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9234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0355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Audi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R8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295000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799.00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11000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1379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Ferrari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812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439900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799.00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6500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375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Ferrari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F12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1199900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775.00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431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549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Tesla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Model 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54450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772.00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71099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5226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Tesla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Model 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99999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772.00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63205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725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Ford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Mustang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121000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771.00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164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Lamborghini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err="1">
                          <a:effectLst/>
                          <a:latin typeface="Helvetica" pitchFamily="2" charset="0"/>
                        </a:rPr>
                        <a:t>Aventador</a:t>
                      </a:r>
                      <a:endParaRPr lang="en-US" dirty="0">
                        <a:effectLst/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439900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770.00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14090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6392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Lamborghini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err="1">
                          <a:effectLst/>
                          <a:latin typeface="Helvetica" pitchFamily="2" charset="0"/>
                        </a:rPr>
                        <a:t>Aventador</a:t>
                      </a:r>
                      <a:endParaRPr lang="en-US" dirty="0">
                        <a:effectLst/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449900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770.00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3600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644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Corvette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Z06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148600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767.00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9790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42610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012B89A6-D5B2-0E92-BBC7-1A6BFDCE7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105027"/>
            <a:ext cx="3969980" cy="264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57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Top 10 least horsepower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145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Top 10 least horsepower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9DE2E5C-636B-F669-C0DE-928648C9C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807654"/>
              </p:ext>
            </p:extLst>
          </p:nvPr>
        </p:nvGraphicFramePr>
        <p:xfrm>
          <a:off x="6387859" y="1205008"/>
          <a:ext cx="4800029" cy="4496967"/>
        </p:xfrm>
        <a:graphic>
          <a:graphicData uri="http://schemas.openxmlformats.org/drawingml/2006/table">
            <a:tbl>
              <a:tblPr/>
              <a:tblGrid>
                <a:gridCol w="1113854">
                  <a:extLst>
                    <a:ext uri="{9D8B030D-6E8A-4147-A177-3AD203B41FA5}">
                      <a16:colId xmlns:a16="http://schemas.microsoft.com/office/drawing/2014/main" val="207439371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1174704227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1529876691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733602298"/>
                    </a:ext>
                  </a:extLst>
                </a:gridCol>
              </a:tblGrid>
              <a:tr h="6091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Brand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Model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AVG Price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HP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354348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 err="1">
                          <a:effectLst/>
                          <a:latin typeface="Helvetica" pitchFamily="2" charset="0"/>
                        </a:rPr>
                        <a:t>Ligier</a:t>
                      </a:r>
                      <a:endParaRPr lang="en-US" sz="1800" dirty="0">
                        <a:effectLst/>
                        <a:latin typeface="Helvetica" pitchFamily="2" charset="0"/>
                      </a:endParaRP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JS 50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9570.00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5.00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064844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 err="1">
                          <a:effectLst/>
                          <a:latin typeface="Helvetica" pitchFamily="2" charset="0"/>
                        </a:rPr>
                        <a:t>Estrima</a:t>
                      </a:r>
                      <a:endParaRPr lang="en-US" sz="1800" dirty="0">
                        <a:effectLst/>
                        <a:latin typeface="Helvetica" pitchFamily="2" charset="0"/>
                      </a:endParaRP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 err="1">
                          <a:effectLst/>
                          <a:latin typeface="Helvetica" pitchFamily="2" charset="0"/>
                        </a:rPr>
                        <a:t>Birò</a:t>
                      </a:r>
                      <a:endParaRPr lang="en-US" sz="1800" dirty="0">
                        <a:effectLst/>
                        <a:latin typeface="Helvetica" pitchFamily="2" charset="0"/>
                      </a:endParaRP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13090.00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Helvetica" pitchFamily="2" charset="0"/>
                        </a:rPr>
                        <a:t>5.00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964756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Microcar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 err="1">
                          <a:effectLst/>
                          <a:latin typeface="Helvetica" pitchFamily="2" charset="0"/>
                        </a:rPr>
                        <a:t>M.Go</a:t>
                      </a:r>
                      <a:endParaRPr lang="en-US" sz="1800" dirty="0">
                        <a:effectLst/>
                        <a:latin typeface="Helvetica" pitchFamily="2" charset="0"/>
                      </a:endParaRP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8262.86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5.86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37814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Helvetica" pitchFamily="2" charset="0"/>
                        </a:rPr>
                        <a:t>Microcar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M8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6149.50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6.00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312319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 err="1">
                          <a:effectLst/>
                          <a:latin typeface="Helvetica" pitchFamily="2" charset="0"/>
                        </a:rPr>
                        <a:t>Aixam</a:t>
                      </a:r>
                      <a:endParaRPr lang="en-US" sz="1800" dirty="0">
                        <a:effectLst/>
                        <a:latin typeface="Helvetica" pitchFamily="2" charset="0"/>
                      </a:endParaRP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City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12935.00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6.50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544377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Helvetica" pitchFamily="2" charset="0"/>
                        </a:rPr>
                        <a:t>Microcar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Helvetica" pitchFamily="2" charset="0"/>
                        </a:rPr>
                        <a:t>Due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6745.00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7.50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142239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Piaggio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Ape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7849.75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10.25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689166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Helvetica" pitchFamily="2" charset="0"/>
                        </a:rPr>
                        <a:t>Renault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Helvetica" pitchFamily="2" charset="0"/>
                        </a:rPr>
                        <a:t>Twizy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5413.43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Helvetica" pitchFamily="2" charset="0"/>
                        </a:rPr>
                        <a:t>10.74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401564"/>
                  </a:ext>
                </a:extLst>
              </a:tr>
              <a:tr h="6091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 err="1">
                          <a:effectLst/>
                          <a:latin typeface="Helvetica" pitchFamily="2" charset="0"/>
                        </a:rPr>
                        <a:t>Tazzari</a:t>
                      </a:r>
                      <a:endParaRPr lang="en-US" sz="1800" dirty="0">
                        <a:effectLst/>
                        <a:latin typeface="Helvetica" pitchFamily="2" charset="0"/>
                      </a:endParaRP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EV Zero Classic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6500.00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20.00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751507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 err="1">
                          <a:effectLst/>
                          <a:latin typeface="Helvetica" pitchFamily="2" charset="0"/>
                        </a:rPr>
                        <a:t>Zhidou</a:t>
                      </a:r>
                      <a:endParaRPr lang="en-US" sz="1800" dirty="0">
                        <a:effectLst/>
                        <a:latin typeface="Helvetica" pitchFamily="2" charset="0"/>
                      </a:endParaRP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Helvetica" pitchFamily="2" charset="0"/>
                        </a:rPr>
                        <a:t>D2S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Helvetica" pitchFamily="2" charset="0"/>
                        </a:rPr>
                        <a:t>12500.00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24.00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07158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A046705E-310B-3791-68C7-B81EE2C0C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68" y="2093119"/>
            <a:ext cx="5286374" cy="267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433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Conclusion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16FB0785-0013-474B-B959-F2CC8F4C0C1E}"/>
              </a:ext>
            </a:extLst>
          </p:cNvPr>
          <p:cNvSpPr/>
          <p:nvPr/>
        </p:nvSpPr>
        <p:spPr>
          <a:xfrm>
            <a:off x="990599" y="1357350"/>
            <a:ext cx="5105401" cy="97462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r"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In this project, an analysis of data on German cars from the Autoscaut24 website was carried out.</a:t>
            </a:r>
            <a:br>
              <a:rPr lang="en-US" dirty="0">
                <a:latin typeface="Helvetica" pitchFamily="2" charset="0"/>
              </a:rPr>
            </a:br>
            <a:r>
              <a:rPr lang="en-US" dirty="0">
                <a:latin typeface="Helvetica" pitchFamily="2" charset="0"/>
              </a:rPr>
              <a:t>Relationships, interesting trends between variables were identified.</a:t>
            </a:r>
            <a:r>
              <a:rPr lang="en-US" dirty="0">
                <a:solidFill>
                  <a:schemeClr val="tx2"/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F5EDC0-C02E-4790-A681-CA7AB9133338}"/>
              </a:ext>
            </a:extLst>
          </p:cNvPr>
          <p:cNvSpPr/>
          <p:nvPr/>
        </p:nvSpPr>
        <p:spPr>
          <a:xfrm>
            <a:off x="6282812" y="2661371"/>
            <a:ext cx="5471072" cy="196977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fontAlgn="base"/>
            <a:r>
              <a:rPr lang="en-US" dirty="0">
                <a:latin typeface="Helvetica" pitchFamily="2" charset="0"/>
              </a:rPr>
              <a:t>An </a:t>
            </a:r>
            <a:r>
              <a:rPr lang="en-US" b="1" dirty="0">
                <a:latin typeface="Helvetica" pitchFamily="2" charset="0"/>
              </a:rPr>
              <a:t>anomaly</a:t>
            </a:r>
            <a:r>
              <a:rPr lang="en-US" dirty="0">
                <a:latin typeface="Helvetica" pitchFamily="2" charset="0"/>
              </a:rPr>
              <a:t> was discovered in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2017</a:t>
            </a:r>
            <a:r>
              <a:rPr lang="en-US" dirty="0">
                <a:latin typeface="Helvetica" pitchFamily="2" charset="0"/>
              </a:rPr>
              <a:t>. Gasoline cars are the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least</a:t>
            </a:r>
            <a:r>
              <a:rPr lang="en-US" dirty="0">
                <a:latin typeface="Helvetica" pitchFamily="2" charset="0"/>
              </a:rPr>
              <a:t> represented in this year's production, while diesel cars are the most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widely</a:t>
            </a:r>
            <a:r>
              <a:rPr lang="en-US" dirty="0">
                <a:latin typeface="Helvetica" pitchFamily="2" charset="0"/>
              </a:rPr>
              <a:t> represented. Also this year and after, there is a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downward</a:t>
            </a:r>
            <a:r>
              <a:rPr lang="en-US" dirty="0">
                <a:latin typeface="Helvetica" pitchFamily="2" charset="0"/>
              </a:rPr>
              <a:t> trend in the number of cars with a </a:t>
            </a:r>
            <a:r>
              <a:rPr lang="en-US" b="1" dirty="0">
                <a:latin typeface="Helvetica" pitchFamily="2" charset="0"/>
              </a:rPr>
              <a:t>manual</a:t>
            </a:r>
            <a:r>
              <a:rPr lang="en-US" dirty="0">
                <a:latin typeface="Helvetica" pitchFamily="2" charset="0"/>
              </a:rPr>
              <a:t> transmission and an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increase</a:t>
            </a:r>
            <a:r>
              <a:rPr lang="en-US" dirty="0">
                <a:latin typeface="Helvetica" pitchFamily="2" charset="0"/>
              </a:rPr>
              <a:t> in the number of </a:t>
            </a:r>
            <a:r>
              <a:rPr lang="en-US" b="1" dirty="0">
                <a:latin typeface="Helvetica" pitchFamily="2" charset="0"/>
              </a:rPr>
              <a:t>automatic</a:t>
            </a:r>
            <a:r>
              <a:rPr lang="en-US" dirty="0">
                <a:latin typeface="Helvetica" pitchFamily="2" charset="0"/>
              </a:rPr>
              <a:t> ones.</a:t>
            </a:r>
            <a:br>
              <a:rPr lang="en-US" sz="2000" dirty="0"/>
            </a:b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F5370-BF8E-406B-BEAE-B1224615626A}"/>
              </a:ext>
            </a:extLst>
          </p:cNvPr>
          <p:cNvSpPr/>
          <p:nvPr/>
        </p:nvSpPr>
        <p:spPr>
          <a:xfrm>
            <a:off x="631349" y="4754966"/>
            <a:ext cx="5471073" cy="71070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r"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The analysis was done using </a:t>
            </a:r>
            <a:r>
              <a:rPr lang="en-US" b="1" dirty="0">
                <a:latin typeface="Helvetica" pitchFamily="2" charset="0"/>
              </a:rPr>
              <a:t>Python</a:t>
            </a:r>
            <a:r>
              <a:rPr lang="en-US" dirty="0">
                <a:latin typeface="Helvetica" pitchFamily="2" charset="0"/>
              </a:rPr>
              <a:t> in Jupiter notebooks. See my </a:t>
            </a:r>
            <a:r>
              <a:rPr lang="en-US" b="1" dirty="0">
                <a:latin typeface="Helvetica" pitchFamily="2" charset="0"/>
              </a:rPr>
              <a:t>GitHub</a:t>
            </a:r>
            <a:r>
              <a:rPr lang="en-US" dirty="0">
                <a:latin typeface="Helvetica" pitchFamily="2" charset="0"/>
              </a:rPr>
              <a:t> portfolio</a:t>
            </a:r>
          </a:p>
          <a:p>
            <a:pPr algn="r">
              <a:lnSpc>
                <a:spcPts val="1900"/>
              </a:lnSpc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1D1D3342-DC60-2C3B-6C07-13467F628C66}"/>
              </a:ext>
            </a:extLst>
          </p:cNvPr>
          <p:cNvSpPr/>
          <p:nvPr/>
        </p:nvSpPr>
        <p:spPr>
          <a:xfrm>
            <a:off x="3097162" y="2334730"/>
            <a:ext cx="2998838" cy="45719"/>
          </a:xfrm>
          <a:prstGeom prst="flowChartAlternateProcess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C9BA"/>
              </a:solidFill>
            </a:endParaRP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4000E0FC-5015-CBEC-1E96-E9BCAFA923AF}"/>
              </a:ext>
            </a:extLst>
          </p:cNvPr>
          <p:cNvSpPr/>
          <p:nvPr/>
        </p:nvSpPr>
        <p:spPr>
          <a:xfrm>
            <a:off x="6282812" y="4302726"/>
            <a:ext cx="2998838" cy="45719"/>
          </a:xfrm>
          <a:prstGeom prst="flowChartAlternateProcess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C9BA"/>
              </a:solidFill>
            </a:endParaRP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DFCE940C-E3E5-0912-5CAC-17C9BA234E6F}"/>
              </a:ext>
            </a:extLst>
          </p:cNvPr>
          <p:cNvSpPr/>
          <p:nvPr/>
        </p:nvSpPr>
        <p:spPr>
          <a:xfrm>
            <a:off x="3103584" y="5500650"/>
            <a:ext cx="2998838" cy="45719"/>
          </a:xfrm>
          <a:prstGeom prst="flowChartAlternateProcess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C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35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5" grpId="0"/>
      <p:bldP spid="4" grpId="0" animBg="1"/>
      <p:bldP spid="13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BEDA94-A4C6-E5D8-CD05-C1BA7D4F1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20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4409403"/>
            <a:ext cx="5217960" cy="1828193"/>
          </a:xfrm>
        </p:spPr>
        <p:txBody>
          <a:bodyPr wrap="square" lIns="0" tIns="0" rIns="0" bIns="0" anchor="ctr">
            <a:spAutoFit/>
          </a:bodyPr>
          <a:lstStyle/>
          <a:p>
            <a:pPr algn="l"/>
            <a:r>
              <a:rPr lang="en-US" sz="6600" b="1" dirty="0">
                <a:solidFill>
                  <a:srgbClr val="D9F852"/>
                </a:solidFill>
              </a:rPr>
              <a:t>Thank You </a:t>
            </a:r>
            <a:br>
              <a:rPr lang="en-US" sz="6600" b="1" dirty="0">
                <a:solidFill>
                  <a:srgbClr val="D9F852"/>
                </a:solidFill>
              </a:rPr>
            </a:br>
            <a:r>
              <a:rPr lang="en-US" sz="6600" b="1" dirty="0">
                <a:solidFill>
                  <a:srgbClr val="D9F852"/>
                </a:solidFill>
              </a:rPr>
              <a:t>for attention</a:t>
            </a:r>
            <a:r>
              <a:rPr lang="en-US" sz="6600" b="1" dirty="0">
                <a:solidFill>
                  <a:srgbClr val="D9F852"/>
                </a:solidFill>
                <a:latin typeface="Helvetica" pitchFamily="2" charset="0"/>
              </a:rPr>
              <a:t>!</a:t>
            </a:r>
            <a:endParaRPr lang="en-US" sz="6600" dirty="0">
              <a:solidFill>
                <a:srgbClr val="D9F852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Data</a:t>
            </a:r>
            <a:r>
              <a:rPr lang="en-US" baseline="0" dirty="0"/>
              <a:t> description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Data description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16FB0785-0013-474B-B959-F2CC8F4C0C1E}"/>
              </a:ext>
            </a:extLst>
          </p:cNvPr>
          <p:cNvSpPr/>
          <p:nvPr/>
        </p:nvSpPr>
        <p:spPr>
          <a:xfrm>
            <a:off x="806245" y="1357350"/>
            <a:ext cx="5289756" cy="7383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r">
              <a:lnSpc>
                <a:spcPts val="1900"/>
              </a:lnSpc>
            </a:pPr>
            <a:r>
              <a:rPr lang="en-US" sz="2000" dirty="0">
                <a:solidFill>
                  <a:schemeClr val="tx2"/>
                </a:solidFill>
                <a:latin typeface="Helvetica" pitchFamily="2" charset="0"/>
                <a:cs typeface="Times New Roman" panose="02020603050405020304" pitchFamily="18" charset="0"/>
              </a:rPr>
              <a:t>Source  dataset contain data from </a:t>
            </a:r>
            <a:r>
              <a:rPr lang="en-US" sz="2000" dirty="0">
                <a:solidFill>
                  <a:schemeClr val="tx2"/>
                </a:solidFill>
                <a:effectLst/>
                <a:latin typeface="Helvetica" pitchFamily="2" charset="0"/>
                <a:cs typeface="Times New Roman" panose="02020603050405020304" pitchFamily="18" charset="0"/>
              </a:rPr>
              <a:t>one of the largest Europe’s car market </a:t>
            </a:r>
            <a:r>
              <a:rPr lang="en-US" sz="2000" dirty="0">
                <a:solidFill>
                  <a:srgbClr val="4A1BE4"/>
                </a:solidFill>
                <a:effectLst/>
                <a:latin typeface="Helvetica" pitchFamily="2" charset="0"/>
                <a:cs typeface="Times New Roman" panose="02020603050405020304" pitchFamily="18" charset="0"/>
              </a:rPr>
              <a:t>AutoScaut24 </a:t>
            </a:r>
            <a:r>
              <a:rPr lang="en-US" sz="2000" dirty="0">
                <a:solidFill>
                  <a:schemeClr val="tx2"/>
                </a:solidFill>
                <a:effectLst/>
                <a:latin typeface="Helvetica" pitchFamily="2" charset="0"/>
                <a:cs typeface="Times New Roman" panose="02020603050405020304" pitchFamily="18" charset="0"/>
              </a:rPr>
              <a:t>from </a:t>
            </a:r>
            <a:r>
              <a:rPr lang="en-US" sz="2000" dirty="0">
                <a:solidFill>
                  <a:srgbClr val="D9F852"/>
                </a:solidFill>
                <a:effectLst/>
                <a:latin typeface="Helvetica" pitchFamily="2" charset="0"/>
                <a:cs typeface="Times New Roman" panose="02020603050405020304" pitchFamily="18" charset="0"/>
              </a:rPr>
              <a:t>2011</a:t>
            </a:r>
            <a:r>
              <a:rPr lang="en-US" sz="2000" dirty="0">
                <a:solidFill>
                  <a:schemeClr val="tx2"/>
                </a:solidFill>
                <a:effectLst/>
                <a:latin typeface="Helvetica" pitchFamily="2" charset="0"/>
                <a:cs typeface="Times New Roman" panose="02020603050405020304" pitchFamily="18" charset="0"/>
              </a:rPr>
              <a:t> to </a:t>
            </a:r>
            <a:r>
              <a:rPr lang="en-US" sz="2000" dirty="0">
                <a:solidFill>
                  <a:srgbClr val="D9F852"/>
                </a:solidFill>
                <a:effectLst/>
                <a:latin typeface="Helvetica" pitchFamily="2" charset="0"/>
                <a:cs typeface="Times New Roman" panose="02020603050405020304" pitchFamily="18" charset="0"/>
              </a:rPr>
              <a:t>2021</a:t>
            </a:r>
            <a:r>
              <a:rPr lang="en-US" sz="2400" i="0" dirty="0">
                <a:solidFill>
                  <a:schemeClr val="tx2"/>
                </a:solidFill>
                <a:effectLst/>
                <a:latin typeface="Helvetica" pitchFamily="2" charset="0"/>
              </a:rPr>
              <a:t>.</a:t>
            </a:r>
            <a:r>
              <a:rPr lang="en-US" sz="1400" dirty="0">
                <a:solidFill>
                  <a:schemeClr val="tx2"/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F5EDC0-C02E-4790-A681-CA7AB9133338}"/>
              </a:ext>
            </a:extLst>
          </p:cNvPr>
          <p:cNvSpPr/>
          <p:nvPr/>
        </p:nvSpPr>
        <p:spPr>
          <a:xfrm>
            <a:off x="6282812" y="2313328"/>
            <a:ext cx="4847304" cy="95410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 fontAlgn="base"/>
            <a:r>
              <a:rPr lang="en-US" sz="2000" dirty="0">
                <a:solidFill>
                  <a:schemeClr val="tx2"/>
                </a:solidFill>
                <a:latin typeface="Helvetica" pitchFamily="2" charset="0"/>
                <a:cs typeface="Times New Roman" panose="02020603050405020304" pitchFamily="18" charset="0"/>
              </a:rPr>
              <a:t>Original dataset consists of </a:t>
            </a:r>
            <a:r>
              <a:rPr lang="en-US" sz="2000" dirty="0">
                <a:solidFill>
                  <a:srgbClr val="4A1BE4"/>
                </a:solidFill>
                <a:latin typeface="Helvetica" pitchFamily="2" charset="0"/>
                <a:cs typeface="Times New Roman" panose="02020603050405020304" pitchFamily="18" charset="0"/>
              </a:rPr>
              <a:t>46405 rows </a:t>
            </a:r>
            <a:r>
              <a:rPr lang="en-US" sz="2000" dirty="0">
                <a:solidFill>
                  <a:schemeClr val="tx2"/>
                </a:solidFill>
                <a:latin typeface="Helvetica" pitchFamily="2" charset="0"/>
                <a:cs typeface="Times New Roman" panose="02020603050405020304" pitchFamily="18" charset="0"/>
              </a:rPr>
              <a:t>and </a:t>
            </a:r>
            <a:r>
              <a:rPr lang="en-US" sz="2000" dirty="0">
                <a:solidFill>
                  <a:srgbClr val="4A1BE4"/>
                </a:solidFill>
                <a:latin typeface="Helvetica" pitchFamily="2" charset="0"/>
                <a:cs typeface="Times New Roman" panose="02020603050405020304" pitchFamily="18" charset="0"/>
              </a:rPr>
              <a:t>9 columns</a:t>
            </a:r>
            <a:br>
              <a:rPr lang="en-US" sz="2000" dirty="0"/>
            </a:b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F5370-BF8E-406B-BEAE-B1224615626A}"/>
              </a:ext>
            </a:extLst>
          </p:cNvPr>
          <p:cNvSpPr/>
          <p:nvPr/>
        </p:nvSpPr>
        <p:spPr>
          <a:xfrm>
            <a:off x="631350" y="3424317"/>
            <a:ext cx="5471073" cy="9543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r">
              <a:lnSpc>
                <a:spcPts val="1900"/>
              </a:lnSpc>
            </a:pPr>
            <a:r>
              <a:rPr lang="en-US" sz="2000" dirty="0">
                <a:solidFill>
                  <a:schemeClr val="tx2"/>
                </a:solidFill>
                <a:latin typeface="Helvetica" pitchFamily="2" charset="0"/>
                <a:cs typeface="Times New Roman" panose="02020603050405020304" pitchFamily="18" charset="0"/>
              </a:rPr>
              <a:t>Fields contain information about make, model, </a:t>
            </a:r>
            <a:r>
              <a:rPr lang="en-US" sz="2000" dirty="0">
                <a:solidFill>
                  <a:srgbClr val="000000"/>
                </a:solidFill>
                <a:latin typeface="Helvetica" pitchFamily="2" charset="0"/>
                <a:cs typeface="Times New Roman" panose="02020603050405020304" pitchFamily="18" charset="0"/>
              </a:rPr>
              <a:t>price</a:t>
            </a:r>
            <a:r>
              <a:rPr lang="en-US" sz="2000" dirty="0">
                <a:solidFill>
                  <a:schemeClr val="tx2"/>
                </a:solidFill>
                <a:latin typeface="Helvetica" pitchFamily="2" charset="0"/>
                <a:cs typeface="Times New Roman" panose="02020603050405020304" pitchFamily="18" charset="0"/>
              </a:rPr>
              <a:t>, offer type, mileage, fuel, gear type, horsepower and production </a:t>
            </a:r>
            <a:r>
              <a:rPr lang="en-US" sz="2000" dirty="0">
                <a:solidFill>
                  <a:srgbClr val="000000"/>
                </a:solidFill>
                <a:latin typeface="Helvetica" pitchFamily="2" charset="0"/>
                <a:cs typeface="Times New Roman" panose="02020603050405020304" pitchFamily="18" charset="0"/>
              </a:rPr>
              <a:t>year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  <a:cs typeface="Times New Roman" panose="02020603050405020304" pitchFamily="18" charset="0"/>
              </a:rPr>
              <a:t>.</a:t>
            </a:r>
          </a:p>
          <a:p>
            <a:pPr algn="r">
              <a:lnSpc>
                <a:spcPts val="19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8F5A313-1C6C-4AEE-8556-576074B1BF06}"/>
              </a:ext>
            </a:extLst>
          </p:cNvPr>
          <p:cNvSpPr/>
          <p:nvPr/>
        </p:nvSpPr>
        <p:spPr>
          <a:xfrm>
            <a:off x="5797623" y="4596058"/>
            <a:ext cx="5486400" cy="9543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2000" dirty="0">
                <a:solidFill>
                  <a:schemeClr val="tx2"/>
                </a:solidFill>
                <a:latin typeface="Helvetica" pitchFamily="2" charset="0"/>
                <a:cs typeface="Times New Roman" panose="02020603050405020304" pitchFamily="18" charset="0"/>
              </a:rPr>
              <a:t>Data was downloaded from </a:t>
            </a:r>
            <a:r>
              <a:rPr lang="en-US" sz="2000" dirty="0">
                <a:solidFill>
                  <a:srgbClr val="4A1BE4"/>
                </a:solidFill>
                <a:latin typeface="Helvetica" pitchFamily="2" charset="0"/>
                <a:cs typeface="Times New Roman" panose="02020603050405020304" pitchFamily="18" charset="0"/>
              </a:rPr>
              <a:t>Kaggle.com </a:t>
            </a:r>
            <a:r>
              <a:rPr lang="en-US" sz="2000" dirty="0">
                <a:solidFill>
                  <a:schemeClr val="tx2"/>
                </a:solidFill>
                <a:latin typeface="Helvetica" pitchFamily="2" charset="0"/>
                <a:cs typeface="Times New Roman" panose="02020603050405020304" pitchFamily="18" charset="0"/>
              </a:rPr>
              <a:t>Collection method – </a:t>
            </a:r>
            <a:r>
              <a:rPr lang="en-US" sz="2000" dirty="0">
                <a:solidFill>
                  <a:srgbClr val="000000"/>
                </a:solidFill>
                <a:latin typeface="Helvetica" pitchFamily="2" charset="0"/>
                <a:cs typeface="Times New Roman" panose="02020603050405020304" pitchFamily="18" charset="0"/>
              </a:rPr>
              <a:t>scraping</a:t>
            </a:r>
            <a:r>
              <a:rPr lang="en-US" sz="2000" dirty="0">
                <a:solidFill>
                  <a:schemeClr val="tx2"/>
                </a:solidFill>
                <a:latin typeface="Helvetica" pitchFamily="2" charset="0"/>
                <a:cs typeface="Times New Roman" panose="02020603050405020304" pitchFamily="18" charset="0"/>
              </a:rPr>
              <a:t>.</a:t>
            </a:r>
            <a:endParaRPr lang="en-US" sz="2000" dirty="0">
              <a:solidFill>
                <a:schemeClr val="accent2"/>
              </a:solidFill>
              <a:latin typeface="Helvetica" pitchFamily="2" charset="0"/>
              <a:cs typeface="Times New Roman" panose="02020603050405020304" pitchFamily="18" charset="0"/>
            </a:endParaRPr>
          </a:p>
          <a:p>
            <a:pPr algn="ctr">
              <a:lnSpc>
                <a:spcPts val="1900"/>
              </a:lnSpc>
            </a:pPr>
            <a:r>
              <a:rPr lang="en-US" sz="1200" dirty="0">
                <a:solidFill>
                  <a:schemeClr val="tx2"/>
                </a:solidFill>
                <a:latin typeface="Helvetica" pitchFamily="2" charset="0"/>
                <a:cs typeface="Segoe UI" panose="020B0502040204020203" pitchFamily="34" charset="0"/>
              </a:rPr>
              <a:t>Link</a:t>
            </a:r>
            <a:r>
              <a:rPr lang="en-US" sz="1200" dirty="0">
                <a:solidFill>
                  <a:srgbClr val="D9F852"/>
                </a:solidFill>
                <a:latin typeface="Helvetica" pitchFamily="2" charset="0"/>
                <a:cs typeface="Segoe UI" panose="020B0502040204020203" pitchFamily="34" charset="0"/>
              </a:rPr>
              <a:t>: </a:t>
            </a:r>
            <a:r>
              <a:rPr lang="en-US" sz="1200" dirty="0">
                <a:solidFill>
                  <a:srgbClr val="D9F852"/>
                </a:solidFill>
                <a:latin typeface="Helvetica" pitchFamily="2" charset="0"/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https://www.kaggle.com/datasets/ander289386/cars-germany</a:t>
            </a:r>
            <a:endParaRPr lang="en-US" sz="1200" dirty="0">
              <a:solidFill>
                <a:srgbClr val="D9F852"/>
              </a:solidFill>
              <a:latin typeface="Helvetica" pitchFamily="2" charset="0"/>
              <a:cs typeface="Segoe UI" panose="020B0502040204020203" pitchFamily="34" charset="0"/>
            </a:endParaRPr>
          </a:p>
          <a:p>
            <a:pPr algn="ctr">
              <a:lnSpc>
                <a:spcPts val="1900"/>
              </a:lnSpc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1D1D3342-DC60-2C3B-6C07-13467F628C66}"/>
              </a:ext>
            </a:extLst>
          </p:cNvPr>
          <p:cNvSpPr/>
          <p:nvPr/>
        </p:nvSpPr>
        <p:spPr>
          <a:xfrm>
            <a:off x="3097162" y="2088319"/>
            <a:ext cx="2998838" cy="45719"/>
          </a:xfrm>
          <a:prstGeom prst="flowChartAlternateProcess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C9BA"/>
              </a:solidFill>
            </a:endParaRP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4000E0FC-5015-CBEC-1E96-E9BCAFA923AF}"/>
              </a:ext>
            </a:extLst>
          </p:cNvPr>
          <p:cNvSpPr/>
          <p:nvPr/>
        </p:nvSpPr>
        <p:spPr>
          <a:xfrm>
            <a:off x="6282812" y="3045426"/>
            <a:ext cx="2998838" cy="45719"/>
          </a:xfrm>
          <a:prstGeom prst="flowChartAlternateProcess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C9BA"/>
              </a:solidFill>
            </a:endParaRP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DFCE940C-E3E5-0912-5CAC-17C9BA234E6F}"/>
              </a:ext>
            </a:extLst>
          </p:cNvPr>
          <p:cNvSpPr/>
          <p:nvPr/>
        </p:nvSpPr>
        <p:spPr>
          <a:xfrm>
            <a:off x="3097162" y="4165285"/>
            <a:ext cx="2998838" cy="45719"/>
          </a:xfrm>
          <a:prstGeom prst="flowChartAlternateProcess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C9BA"/>
              </a:solidFill>
            </a:endParaRP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009996CB-EEDB-AEF8-40A9-832FC010EAB8}"/>
              </a:ext>
            </a:extLst>
          </p:cNvPr>
          <p:cNvSpPr/>
          <p:nvPr/>
        </p:nvSpPr>
        <p:spPr>
          <a:xfrm>
            <a:off x="6282812" y="5345869"/>
            <a:ext cx="2998838" cy="45719"/>
          </a:xfrm>
          <a:prstGeom prst="flowChartAlternateProcess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C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91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5" grpId="0"/>
      <p:bldP spid="36" grpId="0"/>
      <p:bldP spid="4" grpId="0" animBg="1"/>
      <p:bldP spid="13" grpId="0" animBg="1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Project objectives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Project objectives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rapezoid 1">
            <a:extLst>
              <a:ext uri="{FF2B5EF4-FFF2-40B4-BE49-F238E27FC236}">
                <a16:creationId xmlns:a16="http://schemas.microsoft.com/office/drawing/2014/main" id="{5B804E9F-B6B5-41F9-9B63-9AF435FDC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-405667" y="2673357"/>
            <a:ext cx="4336142" cy="2044685"/>
          </a:xfrm>
          <a:prstGeom prst="trapezoid">
            <a:avLst/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8C9BA"/>
              </a:solidFill>
            </a:endParaRPr>
          </a:p>
        </p:txBody>
      </p:sp>
      <p:sp>
        <p:nvSpPr>
          <p:cNvPr id="43" name="Trapezoid 42">
            <a:extLst>
              <a:ext uri="{FF2B5EF4-FFF2-40B4-BE49-F238E27FC236}">
                <a16:creationId xmlns:a16="http://schemas.microsoft.com/office/drawing/2014/main" id="{0092C447-C8E1-4B12-B012-E6D21CBB1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761132" y="2673357"/>
            <a:ext cx="4336142" cy="2044685"/>
          </a:xfrm>
          <a:prstGeom prst="trapezoid">
            <a:avLst/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rapezoid 43">
            <a:extLst>
              <a:ext uri="{FF2B5EF4-FFF2-40B4-BE49-F238E27FC236}">
                <a16:creationId xmlns:a16="http://schemas.microsoft.com/office/drawing/2014/main" id="{7E139379-1914-4446-8D6D-984A47041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3927930" y="2673357"/>
            <a:ext cx="4336142" cy="2044685"/>
          </a:xfrm>
          <a:prstGeom prst="trapezoid">
            <a:avLst/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8C9BA"/>
              </a:solidFill>
            </a:endParaRPr>
          </a:p>
        </p:txBody>
      </p:sp>
      <p:sp>
        <p:nvSpPr>
          <p:cNvPr id="45" name="Trapezoid 44">
            <a:extLst>
              <a:ext uri="{FF2B5EF4-FFF2-40B4-BE49-F238E27FC236}">
                <a16:creationId xmlns:a16="http://schemas.microsoft.com/office/drawing/2014/main" id="{F79B51BB-1B30-4ED8-B26D-21EE8BC67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6094728" y="2631261"/>
            <a:ext cx="4336142" cy="2044685"/>
          </a:xfrm>
          <a:prstGeom prst="trapezoid">
            <a:avLst/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rapezoid 45">
            <a:extLst>
              <a:ext uri="{FF2B5EF4-FFF2-40B4-BE49-F238E27FC236}">
                <a16:creationId xmlns:a16="http://schemas.microsoft.com/office/drawing/2014/main" id="{89DA262E-0502-4E65-8ABA-E063880E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8263685" y="2673357"/>
            <a:ext cx="4336142" cy="2044685"/>
          </a:xfrm>
          <a:prstGeom prst="trapezoid">
            <a:avLst/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8C9BA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19BFA5-D0CA-4CF0-8499-504D956B6563}"/>
              </a:ext>
            </a:extLst>
          </p:cNvPr>
          <p:cNvSpPr/>
          <p:nvPr/>
        </p:nvSpPr>
        <p:spPr>
          <a:xfrm>
            <a:off x="1076604" y="2886560"/>
            <a:ext cx="137160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rgbClr val="D9F852"/>
                </a:solidFill>
                <a:latin typeface="Helvetica" pitchFamily="2" charset="0"/>
              </a:rPr>
              <a:t>Data cleaning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751D31D-3535-411D-8BAC-95CCC90AB185}"/>
              </a:ext>
            </a:extLst>
          </p:cNvPr>
          <p:cNvSpPr/>
          <p:nvPr/>
        </p:nvSpPr>
        <p:spPr>
          <a:xfrm>
            <a:off x="3243403" y="2886560"/>
            <a:ext cx="137160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rgbClr val="D9F852"/>
                </a:solidFill>
                <a:latin typeface="Helvetica" pitchFamily="2" charset="0"/>
              </a:rPr>
              <a:t>Data Analysis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A4D735A-8F75-4E2A-8F1A-CC303B0718BA}"/>
              </a:ext>
            </a:extLst>
          </p:cNvPr>
          <p:cNvSpPr/>
          <p:nvPr/>
        </p:nvSpPr>
        <p:spPr>
          <a:xfrm>
            <a:off x="5410201" y="2886560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rgbClr val="D9F852"/>
                </a:solidFill>
                <a:latin typeface="Helvetica" pitchFamily="2" charset="0"/>
              </a:rPr>
              <a:t>Statistical Analysis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AB9282-0505-49EB-AABF-998083225E3A}"/>
              </a:ext>
            </a:extLst>
          </p:cNvPr>
          <p:cNvSpPr/>
          <p:nvPr/>
        </p:nvSpPr>
        <p:spPr>
          <a:xfrm>
            <a:off x="7577000" y="2886560"/>
            <a:ext cx="13716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rgbClr val="D9F852"/>
                </a:solidFill>
                <a:latin typeface="Helvetica" pitchFamily="2" charset="0"/>
              </a:rPr>
              <a:t>Discovering insights</a:t>
            </a:r>
          </a:p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668C4B5-BCEC-465A-ADA5-6A054B15F7A3}"/>
              </a:ext>
            </a:extLst>
          </p:cNvPr>
          <p:cNvSpPr/>
          <p:nvPr/>
        </p:nvSpPr>
        <p:spPr>
          <a:xfrm>
            <a:off x="9651925" y="2885112"/>
            <a:ext cx="1559661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rgbClr val="D9F852"/>
                </a:solidFill>
                <a:latin typeface="Helvetica" pitchFamily="2" charset="0"/>
              </a:rPr>
              <a:t>Graphical representation</a:t>
            </a:r>
          </a:p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AA18108-5B8B-4147-84A7-D30A16BEC4EA}"/>
              </a:ext>
            </a:extLst>
          </p:cNvPr>
          <p:cNvSpPr/>
          <p:nvPr/>
        </p:nvSpPr>
        <p:spPr>
          <a:xfrm>
            <a:off x="886383" y="3653603"/>
            <a:ext cx="1752042" cy="14416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latin typeface="Helvetica" pitchFamily="2" charset="0"/>
                <a:cs typeface="Segoe UI" panose="020B0502040204020203" pitchFamily="34" charset="0"/>
              </a:rPr>
              <a:t>Our project will start by revealing gaps and inaccuracies in the data that can interfere with the analysis and then eliminating them.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8534162-B6E2-4579-9DAD-AD8DE07459BC}"/>
              </a:ext>
            </a:extLst>
          </p:cNvPr>
          <p:cNvSpPr/>
          <p:nvPr/>
        </p:nvSpPr>
        <p:spPr>
          <a:xfrm>
            <a:off x="3053182" y="3653603"/>
            <a:ext cx="1752042" cy="168533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latin typeface="Helvetica" pitchFamily="2" charset="0"/>
                <a:cs typeface="Segoe UI" panose="020B0502040204020203" pitchFamily="34" charset="0"/>
              </a:rPr>
              <a:t>Use Pandas, NumPy, and other Python libraries for investigating our data and searching for interesting information and insights.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1535E1C-6EBC-45D8-BCE1-D5B947A61FB6}"/>
              </a:ext>
            </a:extLst>
          </p:cNvPr>
          <p:cNvSpPr/>
          <p:nvPr/>
        </p:nvSpPr>
        <p:spPr>
          <a:xfrm>
            <a:off x="5245901" y="3653026"/>
            <a:ext cx="1752042" cy="144225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latin typeface="Helvetica" pitchFamily="2" charset="0"/>
                <a:cs typeface="Segoe UI" panose="020B0502040204020203" pitchFamily="34" charset="0"/>
              </a:rPr>
              <a:t>Using Pandas functions to obtain statistical information about data and identify relationships between variables</a:t>
            </a:r>
            <a:r>
              <a:rPr lang="ru-RU" sz="1400" dirty="0">
                <a:solidFill>
                  <a:schemeClr val="bg1"/>
                </a:solidFill>
                <a:latin typeface="Helvetica" pitchFamily="2" charset="0"/>
                <a:cs typeface="Segoe UI" panose="020B0502040204020203" pitchFamily="34" charset="0"/>
              </a:rPr>
              <a:t>.</a:t>
            </a:r>
            <a:endParaRPr lang="en-US" sz="1400" dirty="0">
              <a:solidFill>
                <a:schemeClr val="bg1"/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8FF18A5-7B4E-4493-B38D-E732E033F82F}"/>
              </a:ext>
            </a:extLst>
          </p:cNvPr>
          <p:cNvSpPr/>
          <p:nvPr/>
        </p:nvSpPr>
        <p:spPr>
          <a:xfrm>
            <a:off x="7386779" y="3653603"/>
            <a:ext cx="1752042" cy="168591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latin typeface="Helvetica" pitchFamily="2" charset="0"/>
                <a:cs typeface="Segoe UI" panose="020B0502040204020203" pitchFamily="34" charset="0"/>
              </a:rPr>
              <a:t>Discovery of interesting points that are worth paying attention to and on which it is possible to conduct further research. 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BCD242F-9A97-473E-8E17-3F6C3C75CE68}"/>
              </a:ext>
            </a:extLst>
          </p:cNvPr>
          <p:cNvSpPr/>
          <p:nvPr/>
        </p:nvSpPr>
        <p:spPr>
          <a:xfrm>
            <a:off x="9555735" y="3653603"/>
            <a:ext cx="1752042" cy="119802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latin typeface="Helvetica" pitchFamily="2" charset="0"/>
                <a:cs typeface="Segoe UI" panose="020B0502040204020203" pitchFamily="34" charset="0"/>
              </a:rPr>
              <a:t>Using the Python Matplotlib library to represent findings using various types of visualization</a:t>
            </a:r>
          </a:p>
        </p:txBody>
      </p:sp>
      <p:pic>
        <p:nvPicPr>
          <p:cNvPr id="7" name="Graphic 6" descr="Lightbulb and gear with solid fill">
            <a:extLst>
              <a:ext uri="{FF2B5EF4-FFF2-40B4-BE49-F238E27FC236}">
                <a16:creationId xmlns:a16="http://schemas.microsoft.com/office/drawing/2014/main" id="{E6B0B27E-8E11-A799-10E9-3A179CE78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50519" y="2181733"/>
            <a:ext cx="611215" cy="611215"/>
          </a:xfrm>
          <a:prstGeom prst="rect">
            <a:avLst/>
          </a:prstGeom>
        </p:spPr>
      </p:pic>
      <p:pic>
        <p:nvPicPr>
          <p:cNvPr id="19" name="Graphic 18" descr="Bar graph with upward trend with solid fill">
            <a:extLst>
              <a:ext uri="{FF2B5EF4-FFF2-40B4-BE49-F238E27FC236}">
                <a16:creationId xmlns:a16="http://schemas.microsoft.com/office/drawing/2014/main" id="{D0BE3F63-A433-8AC9-B264-7735582D70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48887" y="2162837"/>
            <a:ext cx="624124" cy="624124"/>
          </a:xfrm>
          <a:prstGeom prst="rect">
            <a:avLst/>
          </a:prstGeom>
        </p:spPr>
      </p:pic>
      <p:pic>
        <p:nvPicPr>
          <p:cNvPr id="21" name="Graphic 20" descr="Bar chart with solid fill">
            <a:extLst>
              <a:ext uri="{FF2B5EF4-FFF2-40B4-BE49-F238E27FC236}">
                <a16:creationId xmlns:a16="http://schemas.microsoft.com/office/drawing/2014/main" id="{749D2984-634B-F17A-41E0-F0E26E79C2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48976" y="2193220"/>
            <a:ext cx="691892" cy="691892"/>
          </a:xfrm>
          <a:prstGeom prst="rect">
            <a:avLst/>
          </a:prstGeom>
        </p:spPr>
      </p:pic>
      <p:pic>
        <p:nvPicPr>
          <p:cNvPr id="5" name="Graphic 4" descr="Research with solid fill">
            <a:extLst>
              <a:ext uri="{FF2B5EF4-FFF2-40B4-BE49-F238E27FC236}">
                <a16:creationId xmlns:a16="http://schemas.microsoft.com/office/drawing/2014/main" id="{E0BB00FD-E66D-8DCC-7BDD-089AA4AD38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16061" y="2193220"/>
            <a:ext cx="624125" cy="624125"/>
          </a:xfrm>
          <a:prstGeom prst="rect">
            <a:avLst/>
          </a:prstGeom>
        </p:spPr>
      </p:pic>
      <p:pic>
        <p:nvPicPr>
          <p:cNvPr id="13" name="Graphic 12" descr="Sign language with solid fill">
            <a:extLst>
              <a:ext uri="{FF2B5EF4-FFF2-40B4-BE49-F238E27FC236}">
                <a16:creationId xmlns:a16="http://schemas.microsoft.com/office/drawing/2014/main" id="{0AE69399-EF51-E6F8-58B7-D94C68A90A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18989" y="2148342"/>
            <a:ext cx="669003" cy="66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569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Oval 48">
            <a:extLst>
              <a:ext uri="{FF2B5EF4-FFF2-40B4-BE49-F238E27FC236}">
                <a16:creationId xmlns:a16="http://schemas.microsoft.com/office/drawing/2014/main" id="{69D6C9DE-95C1-75F1-B02F-81D8408C7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87680" y="2836333"/>
            <a:ext cx="1946276" cy="1948914"/>
          </a:xfrm>
          <a:prstGeom prst="ellipse">
            <a:avLst/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34A012A-5A87-A017-3DB4-9DCD4299B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3830" y="2879188"/>
            <a:ext cx="1946276" cy="1948914"/>
          </a:xfrm>
          <a:prstGeom prst="ellipse">
            <a:avLst/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C214363-46C1-A10D-7773-F88FA27C5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94975" y="2879188"/>
            <a:ext cx="1946276" cy="1948914"/>
          </a:xfrm>
          <a:prstGeom prst="ellipse">
            <a:avLst/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3A09597-8C6A-BF6D-F4BA-1EC24C5DE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73981" y="2848857"/>
            <a:ext cx="1946276" cy="1948914"/>
          </a:xfrm>
          <a:prstGeom prst="ellipse">
            <a:avLst/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Data cleaning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Data cleaning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9F23A462-D581-4451-A275-D8FA412E1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8044" y="2879188"/>
            <a:ext cx="1946276" cy="1948914"/>
          </a:xfrm>
          <a:prstGeom prst="ellipse">
            <a:avLst/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BEBF752-C33D-4EC4-8210-F7B1D3A10097}"/>
              </a:ext>
            </a:extLst>
          </p:cNvPr>
          <p:cNvSpPr/>
          <p:nvPr/>
        </p:nvSpPr>
        <p:spPr>
          <a:xfrm>
            <a:off x="1079898" y="3469989"/>
            <a:ext cx="1502568" cy="73866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Checking data for problems, inconsistencies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771041D-83B6-4693-BC25-25AABB3CE3BF}"/>
              </a:ext>
            </a:extLst>
          </p:cNvPr>
          <p:cNvSpPr/>
          <p:nvPr/>
        </p:nvSpPr>
        <p:spPr>
          <a:xfrm>
            <a:off x="3307108" y="3346878"/>
            <a:ext cx="1371600" cy="98488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Checking and Changing data formats where necessary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F6EE26A-3174-49AD-900E-08C045755F3C}"/>
              </a:ext>
            </a:extLst>
          </p:cNvPr>
          <p:cNvSpPr/>
          <p:nvPr/>
        </p:nvSpPr>
        <p:spPr>
          <a:xfrm>
            <a:off x="5410200" y="3330871"/>
            <a:ext cx="1371600" cy="98488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Replacing, dropping null values in columns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B69453F-B845-4467-8C29-7A6677641EC0}"/>
              </a:ext>
            </a:extLst>
          </p:cNvPr>
          <p:cNvSpPr/>
          <p:nvPr/>
        </p:nvSpPr>
        <p:spPr>
          <a:xfrm>
            <a:off x="7558588" y="3453981"/>
            <a:ext cx="1371600" cy="73866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Replacing incorrect values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7CFAFBF-6B2A-49A8-ADCE-FD94A08C87B3}"/>
              </a:ext>
            </a:extLst>
          </p:cNvPr>
          <p:cNvSpPr/>
          <p:nvPr/>
        </p:nvSpPr>
        <p:spPr>
          <a:xfrm>
            <a:off x="9675018" y="3564566"/>
            <a:ext cx="1371600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Verification of results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B499F5E-706B-4272-818B-C87149038662}"/>
              </a:ext>
            </a:extLst>
          </p:cNvPr>
          <p:cNvSpPr/>
          <p:nvPr/>
        </p:nvSpPr>
        <p:spPr>
          <a:xfrm>
            <a:off x="8989218" y="5420435"/>
            <a:ext cx="1371600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Resources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9B46693-ED1F-429F-9B11-2794939E3B99}"/>
              </a:ext>
            </a:extLst>
          </p:cNvPr>
          <p:cNvSpPr/>
          <p:nvPr/>
        </p:nvSpPr>
        <p:spPr>
          <a:xfrm>
            <a:off x="3269602" y="1464576"/>
            <a:ext cx="5652796" cy="73096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Different Pandas functions were used to </a:t>
            </a:r>
            <a:r>
              <a:rPr lang="en-US" b="1" dirty="0">
                <a:latin typeface="Helvetica" pitchFamily="2" charset="0"/>
              </a:rPr>
              <a:t>clean</a:t>
            </a:r>
            <a:r>
              <a:rPr lang="en-US" dirty="0">
                <a:latin typeface="Helvetica" pitchFamily="2" charset="0"/>
              </a:rPr>
              <a:t> and </a:t>
            </a:r>
            <a:r>
              <a:rPr lang="en-US" b="1" dirty="0">
                <a:latin typeface="Helvetica" pitchFamily="2" charset="0"/>
              </a:rPr>
              <a:t>prepare</a:t>
            </a:r>
            <a:r>
              <a:rPr lang="en-US" dirty="0">
                <a:latin typeface="Helvetica" pitchFamily="2" charset="0"/>
              </a:rPr>
              <a:t> the data for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analysis</a:t>
            </a:r>
            <a:r>
              <a:rPr lang="en-US" dirty="0">
                <a:latin typeface="Helvetica" pitchFamily="2" charset="0"/>
              </a:rPr>
              <a:t>. Process followed the </a:t>
            </a:r>
            <a:r>
              <a:rPr lang="en-US" b="1" dirty="0">
                <a:latin typeface="Helvetica" pitchFamily="2" charset="0"/>
              </a:rPr>
              <a:t>scheme</a:t>
            </a:r>
            <a:r>
              <a:rPr lang="en-US" dirty="0">
                <a:latin typeface="Helvetica" pitchFamily="2" charset="0"/>
              </a:rPr>
              <a:t>: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F8D1DEA-0363-4C10-925D-1D68E14CCEF4}"/>
              </a:ext>
            </a:extLst>
          </p:cNvPr>
          <p:cNvSpPr/>
          <p:nvPr/>
        </p:nvSpPr>
        <p:spPr>
          <a:xfrm>
            <a:off x="3269602" y="5451083"/>
            <a:ext cx="5652796" cy="48731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More details can be found in my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GitHub</a:t>
            </a:r>
            <a:r>
              <a:rPr lang="en-US" dirty="0">
                <a:latin typeface="Helvetica" pitchFamily="2" charset="0"/>
              </a:rPr>
              <a:t> portfolio and the attached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Jupiter</a:t>
            </a:r>
            <a:r>
              <a:rPr lang="en-US" dirty="0">
                <a:latin typeface="Helvetica" pitchFamily="2" charset="0"/>
              </a:rPr>
              <a:t> notebook. 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F85A23D0-5C07-C326-357B-3A75D692E84A}"/>
              </a:ext>
            </a:extLst>
          </p:cNvPr>
          <p:cNvSpPr/>
          <p:nvPr/>
        </p:nvSpPr>
        <p:spPr>
          <a:xfrm>
            <a:off x="2738343" y="3729820"/>
            <a:ext cx="352822" cy="247650"/>
          </a:xfrm>
          <a:prstGeom prst="rightArrow">
            <a:avLst/>
          </a:prstGeom>
          <a:solidFill>
            <a:srgbClr val="D9F85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4E197A24-45B1-0CE0-E855-18CEE104A02B}"/>
              </a:ext>
            </a:extLst>
          </p:cNvPr>
          <p:cNvSpPr/>
          <p:nvPr/>
        </p:nvSpPr>
        <p:spPr>
          <a:xfrm>
            <a:off x="4844016" y="3715495"/>
            <a:ext cx="352822" cy="247650"/>
          </a:xfrm>
          <a:prstGeom prst="rightArrow">
            <a:avLst/>
          </a:prstGeom>
          <a:solidFill>
            <a:srgbClr val="D9F85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854A5FF4-CFCD-FACB-5566-4B44828529AB}"/>
              </a:ext>
            </a:extLst>
          </p:cNvPr>
          <p:cNvSpPr/>
          <p:nvPr/>
        </p:nvSpPr>
        <p:spPr>
          <a:xfrm>
            <a:off x="6997214" y="3738376"/>
            <a:ext cx="352822" cy="247650"/>
          </a:xfrm>
          <a:prstGeom prst="rightArrow">
            <a:avLst/>
          </a:prstGeom>
          <a:solidFill>
            <a:srgbClr val="D9F85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CBC281EE-0AFB-D4C2-8992-3E4E1543808D}"/>
              </a:ext>
            </a:extLst>
          </p:cNvPr>
          <p:cNvSpPr/>
          <p:nvPr/>
        </p:nvSpPr>
        <p:spPr>
          <a:xfrm>
            <a:off x="9134622" y="3699489"/>
            <a:ext cx="352822" cy="247650"/>
          </a:xfrm>
          <a:prstGeom prst="rightArrow">
            <a:avLst/>
          </a:prstGeom>
          <a:solidFill>
            <a:srgbClr val="D9F85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68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Dataset stats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145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 Dataset stats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9DE2E5C-636B-F669-C0DE-928648C9C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877238"/>
              </p:ext>
            </p:extLst>
          </p:nvPr>
        </p:nvGraphicFramePr>
        <p:xfrm>
          <a:off x="6641206" y="1504164"/>
          <a:ext cx="4800029" cy="3809587"/>
        </p:xfrm>
        <a:graphic>
          <a:graphicData uri="http://schemas.openxmlformats.org/drawingml/2006/table">
            <a:tbl>
              <a:tblPr/>
              <a:tblGrid>
                <a:gridCol w="908291">
                  <a:extLst>
                    <a:ext uri="{9D8B030D-6E8A-4147-A177-3AD203B41FA5}">
                      <a16:colId xmlns:a16="http://schemas.microsoft.com/office/drawing/2014/main" val="207439371"/>
                    </a:ext>
                  </a:extLst>
                </a:gridCol>
                <a:gridCol w="1396188">
                  <a:extLst>
                    <a:ext uri="{9D8B030D-6E8A-4147-A177-3AD203B41FA5}">
                      <a16:colId xmlns:a16="http://schemas.microsoft.com/office/drawing/2014/main" val="1174704227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1529876691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733602298"/>
                    </a:ext>
                  </a:extLst>
                </a:gridCol>
              </a:tblGrid>
              <a:tr h="60918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mileage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price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hp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354348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46262.00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46262.00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46262.00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064844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mean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71259.64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16544.75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132.89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964756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std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62635.20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19253.64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75.01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37814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min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1100.00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5.00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312319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25%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19900.00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7490.00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86.00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544377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50%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60000.00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10999.00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116.00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142239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75%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105000.00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19483.75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150.00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689166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max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1111111.00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1199900.00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850.00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40156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C64A53-F205-9D49-FE09-58839DF187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190691"/>
              </p:ext>
            </p:extLst>
          </p:nvPr>
        </p:nvGraphicFramePr>
        <p:xfrm>
          <a:off x="750765" y="1504164"/>
          <a:ext cx="5345235" cy="1828800"/>
        </p:xfrm>
        <a:graphic>
          <a:graphicData uri="http://schemas.openxmlformats.org/drawingml/2006/table">
            <a:tbl>
              <a:tblPr/>
              <a:tblGrid>
                <a:gridCol w="1069047">
                  <a:extLst>
                    <a:ext uri="{9D8B030D-6E8A-4147-A177-3AD203B41FA5}">
                      <a16:colId xmlns:a16="http://schemas.microsoft.com/office/drawing/2014/main" val="242611518"/>
                    </a:ext>
                  </a:extLst>
                </a:gridCol>
                <a:gridCol w="1069047">
                  <a:extLst>
                    <a:ext uri="{9D8B030D-6E8A-4147-A177-3AD203B41FA5}">
                      <a16:colId xmlns:a16="http://schemas.microsoft.com/office/drawing/2014/main" val="1877511075"/>
                    </a:ext>
                  </a:extLst>
                </a:gridCol>
                <a:gridCol w="1069047">
                  <a:extLst>
                    <a:ext uri="{9D8B030D-6E8A-4147-A177-3AD203B41FA5}">
                      <a16:colId xmlns:a16="http://schemas.microsoft.com/office/drawing/2014/main" val="1425957767"/>
                    </a:ext>
                  </a:extLst>
                </a:gridCol>
                <a:gridCol w="1069047">
                  <a:extLst>
                    <a:ext uri="{9D8B030D-6E8A-4147-A177-3AD203B41FA5}">
                      <a16:colId xmlns:a16="http://schemas.microsoft.com/office/drawing/2014/main" val="422227823"/>
                    </a:ext>
                  </a:extLst>
                </a:gridCol>
                <a:gridCol w="1069047">
                  <a:extLst>
                    <a:ext uri="{9D8B030D-6E8A-4147-A177-3AD203B41FA5}">
                      <a16:colId xmlns:a16="http://schemas.microsoft.com/office/drawing/2014/main" val="425454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endParaRPr lang="en-US" b="1" dirty="0">
                        <a:effectLst/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mileage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price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hp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Helvetica" pitchFamily="2" charset="0"/>
                        </a:rPr>
                        <a:t>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98544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  <a:latin typeface="Helvetica" pitchFamily="2" charset="0"/>
                        </a:rPr>
                        <a:t>mileage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-0.30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-0.01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-0.68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678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  <a:latin typeface="Helvetica" pitchFamily="2" charset="0"/>
                        </a:rPr>
                        <a:t>price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-0.30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0.75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0.41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57946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  <a:latin typeface="Helvetica" pitchFamily="2" charset="0"/>
                        </a:rPr>
                        <a:t>hp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-0.01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0.75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0.17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7473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  <a:latin typeface="Helvetica" pitchFamily="2" charset="0"/>
                        </a:rPr>
                        <a:t>year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-0.68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0.41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0.17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889314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81A2841-9288-2BE9-F3E7-B8BD5A812B62}"/>
              </a:ext>
            </a:extLst>
          </p:cNvPr>
          <p:cNvSpPr txBox="1"/>
          <p:nvPr/>
        </p:nvSpPr>
        <p:spPr>
          <a:xfrm>
            <a:off x="1664141" y="1004953"/>
            <a:ext cx="3518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pitchFamily="2" charset="0"/>
              </a:rPr>
              <a:t>Correlation coefficients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05031C-327A-8F23-16A3-740D601FC451}"/>
              </a:ext>
            </a:extLst>
          </p:cNvPr>
          <p:cNvSpPr txBox="1"/>
          <p:nvPr/>
        </p:nvSpPr>
        <p:spPr>
          <a:xfrm>
            <a:off x="7281979" y="1004953"/>
            <a:ext cx="3518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pitchFamily="2" charset="0"/>
              </a:rPr>
              <a:t>Descriptive statistics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1C332C-27E2-3751-E9E1-D6C03CB4B092}"/>
              </a:ext>
            </a:extLst>
          </p:cNvPr>
          <p:cNvSpPr txBox="1"/>
          <p:nvPr/>
        </p:nvSpPr>
        <p:spPr>
          <a:xfrm>
            <a:off x="750765" y="3848100"/>
            <a:ext cx="5345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52525"/>
                </a:solidFill>
                <a:effectLst/>
                <a:latin typeface="Helvetica" pitchFamily="2" charset="0"/>
              </a:rPr>
              <a:t>Price</a:t>
            </a:r>
            <a:r>
              <a:rPr lang="en-US" dirty="0">
                <a:solidFill>
                  <a:srgbClr val="252525"/>
                </a:solidFill>
                <a:effectLst/>
                <a:latin typeface="Helvetica" pitchFamily="2" charset="0"/>
              </a:rPr>
              <a:t> has a strong </a:t>
            </a:r>
            <a:r>
              <a:rPr lang="en-US" dirty="0">
                <a:solidFill>
                  <a:srgbClr val="4A1BE4"/>
                </a:solidFill>
                <a:effectLst/>
                <a:latin typeface="Helvetica" pitchFamily="2" charset="0"/>
              </a:rPr>
              <a:t>positive</a:t>
            </a:r>
            <a:r>
              <a:rPr lang="en-US" dirty="0">
                <a:solidFill>
                  <a:srgbClr val="252525"/>
                </a:solidFill>
                <a:effectLst/>
                <a:latin typeface="Helvetica" pitchFamily="2" charset="0"/>
              </a:rPr>
              <a:t> correlation with </a:t>
            </a:r>
            <a:r>
              <a:rPr lang="en-US" b="1" dirty="0">
                <a:solidFill>
                  <a:srgbClr val="252525"/>
                </a:solidFill>
                <a:effectLst/>
                <a:latin typeface="Helvetica" pitchFamily="2" charset="0"/>
              </a:rPr>
              <a:t>HP</a:t>
            </a:r>
            <a:r>
              <a:rPr lang="en-US" dirty="0">
                <a:solidFill>
                  <a:srgbClr val="252525"/>
                </a:solidFill>
                <a:effectLst/>
                <a:latin typeface="Helvetica" pitchFamily="2" charset="0"/>
              </a:rPr>
              <a:t>.</a:t>
            </a:r>
          </a:p>
          <a:p>
            <a:r>
              <a:rPr lang="en-US" dirty="0">
                <a:solidFill>
                  <a:srgbClr val="252525"/>
                </a:solidFill>
                <a:effectLst/>
                <a:latin typeface="Helvetica" pitchFamily="2" charset="0"/>
              </a:rPr>
              <a:t>Mileage was </a:t>
            </a:r>
            <a:r>
              <a:rPr lang="en-US" b="1" dirty="0">
                <a:solidFill>
                  <a:srgbClr val="95928C"/>
                </a:solidFill>
                <a:effectLst/>
                <a:latin typeface="Helvetica" pitchFamily="2" charset="0"/>
              </a:rPr>
              <a:t>inversely</a:t>
            </a:r>
            <a:r>
              <a:rPr lang="en-US" dirty="0">
                <a:solidFill>
                  <a:srgbClr val="252525"/>
                </a:solidFill>
                <a:effectLst/>
                <a:latin typeface="Helvetica" pitchFamily="2" charset="0"/>
              </a:rPr>
              <a:t> related to year.</a:t>
            </a:r>
          </a:p>
          <a:p>
            <a:r>
              <a:rPr lang="en-US" dirty="0">
                <a:solidFill>
                  <a:srgbClr val="252525"/>
                </a:solidFill>
                <a:effectLst/>
                <a:latin typeface="Helvetica" pitchFamily="2" charset="0"/>
              </a:rPr>
              <a:t>Gear type is also correlated with the price.</a:t>
            </a:r>
          </a:p>
        </p:txBody>
      </p:sp>
    </p:spTree>
    <p:extLst>
      <p:ext uri="{BB962C8B-B14F-4D97-AF65-F5344CB8AC3E}">
        <p14:creationId xmlns:p14="http://schemas.microsoft.com/office/powerpoint/2010/main" val="921472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Horsepower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9501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Horsepower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A997C66-4ED4-4017-9439-1D07ED31D783}"/>
              </a:ext>
            </a:extLst>
          </p:cNvPr>
          <p:cNvSpPr/>
          <p:nvPr/>
        </p:nvSpPr>
        <p:spPr>
          <a:xfrm>
            <a:off x="7463791" y="4366094"/>
            <a:ext cx="4268298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Almost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90 %</a:t>
            </a:r>
            <a:r>
              <a:rPr lang="en-US" b="1" dirty="0">
                <a:solidFill>
                  <a:srgbClr val="78C9BA"/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of all offers have 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  <a:cs typeface="Segoe UI" panose="020B0502040204020203" pitchFamily="34" charset="0"/>
              </a:rPr>
              <a:t>less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than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200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horsepower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0C1A7A-78BB-48B4-B5CE-2B9C34E5E67B}"/>
              </a:ext>
            </a:extLst>
          </p:cNvPr>
          <p:cNvSpPr/>
          <p:nvPr/>
        </p:nvSpPr>
        <p:spPr>
          <a:xfrm>
            <a:off x="7458074" y="2321520"/>
            <a:ext cx="4268298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The 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  <a:cs typeface="Segoe UI" panose="020B0502040204020203" pitchFamily="34" charset="0"/>
              </a:rPr>
              <a:t>lowest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value of horsepower –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5 hp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ts val="19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Microcar(Due,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M.Go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, M8), Renault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Twizy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Ligier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JS 50,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Estrima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Biro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CF038C-66AF-4E81-9068-703EC0088620}"/>
              </a:ext>
            </a:extLst>
          </p:cNvPr>
          <p:cNvSpPr/>
          <p:nvPr/>
        </p:nvSpPr>
        <p:spPr>
          <a:xfrm>
            <a:off x="7448550" y="3446192"/>
            <a:ext cx="4268298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Mercedes-benz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G63 AMG has the 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  <a:cs typeface="Segoe UI" panose="020B0502040204020203" pitchFamily="34" charset="0"/>
              </a:rPr>
              <a:t>highest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850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horsepower value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68A18D-1F8F-AC81-ED4C-D684377510AC}"/>
              </a:ext>
            </a:extLst>
          </p:cNvPr>
          <p:cNvSpPr/>
          <p:nvPr/>
        </p:nvSpPr>
        <p:spPr>
          <a:xfrm>
            <a:off x="7309486" y="2355556"/>
            <a:ext cx="45719" cy="670588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9AA370-A3DE-464C-E17F-F3E3731A6C44}"/>
              </a:ext>
            </a:extLst>
          </p:cNvPr>
          <p:cNvSpPr/>
          <p:nvPr/>
        </p:nvSpPr>
        <p:spPr>
          <a:xfrm flipH="1">
            <a:off x="7303772" y="4356979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6188D2-4B9B-C41B-17AA-676AA50B0E7C}"/>
              </a:ext>
            </a:extLst>
          </p:cNvPr>
          <p:cNvSpPr/>
          <p:nvPr/>
        </p:nvSpPr>
        <p:spPr>
          <a:xfrm flipH="1">
            <a:off x="7309486" y="3447905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6971276-25E4-0096-1DF7-909AFF4FB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05" y="1537527"/>
            <a:ext cx="5303519" cy="464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1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4" grpId="0" animBg="1"/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Transmission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9501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Transmission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A997C66-4ED4-4017-9439-1D07ED31D783}"/>
              </a:ext>
            </a:extLst>
          </p:cNvPr>
          <p:cNvSpPr/>
          <p:nvPr/>
        </p:nvSpPr>
        <p:spPr>
          <a:xfrm>
            <a:off x="1317248" y="4534138"/>
            <a:ext cx="4268298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Only 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  <a:cs typeface="Segoe UI" panose="020B0502040204020203" pitchFamily="34" charset="0"/>
              </a:rPr>
              <a:t>56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offers have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  <a:cs typeface="Segoe UI" panose="020B0502040204020203" pitchFamily="34" charset="0"/>
              </a:rPr>
              <a:t>Semi-automatic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gearbox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0C1A7A-78BB-48B4-B5CE-2B9C34E5E67B}"/>
              </a:ext>
            </a:extLst>
          </p:cNvPr>
          <p:cNvSpPr/>
          <p:nvPr/>
        </p:nvSpPr>
        <p:spPr>
          <a:xfrm>
            <a:off x="1328679" y="2285524"/>
            <a:ext cx="4268298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Most of the offers have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Manual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gear type – almost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30.500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cars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CF038C-66AF-4E81-9068-703EC0088620}"/>
              </a:ext>
            </a:extLst>
          </p:cNvPr>
          <p:cNvSpPr/>
          <p:nvPr/>
        </p:nvSpPr>
        <p:spPr>
          <a:xfrm>
            <a:off x="1328679" y="3384864"/>
            <a:ext cx="4268298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15.714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cars on Autoscaut24 have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Automatic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transmission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68A18D-1F8F-AC81-ED4C-D684377510AC}"/>
              </a:ext>
            </a:extLst>
          </p:cNvPr>
          <p:cNvSpPr/>
          <p:nvPr/>
        </p:nvSpPr>
        <p:spPr>
          <a:xfrm>
            <a:off x="1116099" y="2285524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9AA370-A3DE-464C-E17F-F3E3731A6C44}"/>
              </a:ext>
            </a:extLst>
          </p:cNvPr>
          <p:cNvSpPr/>
          <p:nvPr/>
        </p:nvSpPr>
        <p:spPr>
          <a:xfrm flipH="1">
            <a:off x="1111510" y="4534138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6188D2-4B9B-C41B-17AA-676AA50B0E7C}"/>
              </a:ext>
            </a:extLst>
          </p:cNvPr>
          <p:cNvSpPr/>
          <p:nvPr/>
        </p:nvSpPr>
        <p:spPr>
          <a:xfrm flipH="1">
            <a:off x="1108595" y="3384865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A800F8-7B62-0C79-976C-4ED8803AE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719" y="1349023"/>
            <a:ext cx="5227317" cy="452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8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4" grpId="0" animBg="1"/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Fuel types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9501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Fuel types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A997C66-4ED4-4017-9439-1D07ED31D783}"/>
              </a:ext>
            </a:extLst>
          </p:cNvPr>
          <p:cNvSpPr/>
          <p:nvPr/>
        </p:nvSpPr>
        <p:spPr>
          <a:xfrm>
            <a:off x="7463791" y="4600243"/>
            <a:ext cx="4268298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Gas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vehicles are the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  <a:cs typeface="Segoe UI" panose="020B0502040204020203" pitchFamily="34" charset="0"/>
              </a:rPr>
              <a:t>least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represented -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0.5%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of the total number or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245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vehicles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0C1A7A-78BB-48B4-B5CE-2B9C34E5E67B}"/>
              </a:ext>
            </a:extLst>
          </p:cNvPr>
          <p:cNvSpPr/>
          <p:nvPr/>
        </p:nvSpPr>
        <p:spPr>
          <a:xfrm>
            <a:off x="7452360" y="2588220"/>
            <a:ext cx="4268298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The most of cars –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28.869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use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Gasoline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fuel type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CF038C-66AF-4E81-9068-703EC0088620}"/>
              </a:ext>
            </a:extLst>
          </p:cNvPr>
          <p:cNvSpPr/>
          <p:nvPr/>
        </p:nvSpPr>
        <p:spPr>
          <a:xfrm>
            <a:off x="7448550" y="3579542"/>
            <a:ext cx="4268298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Diesel –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15.220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, Hybrid –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1.203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, Electric –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725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cars.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68A18D-1F8F-AC81-ED4C-D684377510AC}"/>
              </a:ext>
            </a:extLst>
          </p:cNvPr>
          <p:cNvSpPr/>
          <p:nvPr/>
        </p:nvSpPr>
        <p:spPr>
          <a:xfrm>
            <a:off x="7303772" y="2622256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9AA370-A3DE-464C-E17F-F3E3731A6C44}"/>
              </a:ext>
            </a:extLst>
          </p:cNvPr>
          <p:cNvSpPr/>
          <p:nvPr/>
        </p:nvSpPr>
        <p:spPr>
          <a:xfrm flipH="1">
            <a:off x="7303772" y="4591128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6188D2-4B9B-C41B-17AA-676AA50B0E7C}"/>
              </a:ext>
            </a:extLst>
          </p:cNvPr>
          <p:cNvSpPr/>
          <p:nvPr/>
        </p:nvSpPr>
        <p:spPr>
          <a:xfrm flipH="1">
            <a:off x="7309486" y="3581255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2D974C-4B16-C623-C232-2F4476E17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61" y="1473095"/>
            <a:ext cx="4850584" cy="458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5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4" grpId="0" animBg="1"/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455520_Project analysis, from 24Slides_SL_V1.potx" id="{55E7247F-78B2-40DB-9AFE-D4DD42FA8F09}" vid="{22E2FD65-A32D-4798-AF43-CE42F250BD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A00BBF-EEBB-4E18-B8CB-F926EAAC48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F609EDA-869E-4BE5-AE5D-B898C584B6F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FD05317-60D6-4B3A-8545-888496D1A8E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Project analysis, from 24Slides</Template>
  <TotalTime>1756</TotalTime>
  <Words>1550</Words>
  <Application>Microsoft Office PowerPoint</Application>
  <PresentationFormat>Widescreen</PresentationFormat>
  <Paragraphs>515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Century Gothic</vt:lpstr>
      <vt:lpstr>Helvetica</vt:lpstr>
      <vt:lpstr>Helvetica Rounded</vt:lpstr>
      <vt:lpstr>Segoe UI</vt:lpstr>
      <vt:lpstr>Segoe UI Light</vt:lpstr>
      <vt:lpstr>Office Theme</vt:lpstr>
      <vt:lpstr>German cars data Analysis by Ashlesha Gautam  </vt:lpstr>
      <vt:lpstr>Table of contents</vt:lpstr>
      <vt:lpstr>Data description</vt:lpstr>
      <vt:lpstr>Project objectives</vt:lpstr>
      <vt:lpstr>Data cleaning</vt:lpstr>
      <vt:lpstr>Dataset stats</vt:lpstr>
      <vt:lpstr>Horsepower</vt:lpstr>
      <vt:lpstr>Transmission</vt:lpstr>
      <vt:lpstr>Fuel types</vt:lpstr>
      <vt:lpstr>New or used?</vt:lpstr>
      <vt:lpstr>Price categories</vt:lpstr>
      <vt:lpstr>Price vs. Horsepower</vt:lpstr>
      <vt:lpstr>Fuel types by year</vt:lpstr>
      <vt:lpstr>Gear trends</vt:lpstr>
      <vt:lpstr>Fuel types in price  categories ratio</vt:lpstr>
      <vt:lpstr>Real price categories  by fuel types</vt:lpstr>
      <vt:lpstr>Price category trends</vt:lpstr>
      <vt:lpstr>Top 10 popular brands</vt:lpstr>
      <vt:lpstr>Top 10 popular models</vt:lpstr>
      <vt:lpstr>Top 10 expensive cars</vt:lpstr>
      <vt:lpstr>Top 10 cheapest cars</vt:lpstr>
      <vt:lpstr>Top 10 powerful</vt:lpstr>
      <vt:lpstr>Top 10 least horsepower</vt:lpstr>
      <vt:lpstr>Conclusion</vt:lpstr>
      <vt:lpstr>Thank You  for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Autoscaut24 data Analysis Presentation</dc:title>
  <dc:creator>Pavel Liaoshka</dc:creator>
  <cp:lastModifiedBy>Anjali Gautam</cp:lastModifiedBy>
  <cp:revision>46</cp:revision>
  <dcterms:created xsi:type="dcterms:W3CDTF">2023-01-23T15:04:52Z</dcterms:created>
  <dcterms:modified xsi:type="dcterms:W3CDTF">2026-01-05T02:45:08Z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